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bookmarkIdSeed="4">
  <p:sldMasterIdLst>
    <p:sldMasterId id="2147483731" r:id="rId1"/>
  </p:sldMasterIdLst>
  <p:notesMasterIdLst>
    <p:notesMasterId r:id="rId14"/>
  </p:notesMasterIdLst>
  <p:sldIdLst>
    <p:sldId id="264" r:id="rId2"/>
    <p:sldId id="265" r:id="rId3"/>
    <p:sldId id="266" r:id="rId4"/>
    <p:sldId id="267" r:id="rId5"/>
    <p:sldId id="268" r:id="rId6"/>
    <p:sldId id="269" r:id="rId7"/>
    <p:sldId id="270" r:id="rId8"/>
    <p:sldId id="271" r:id="rId9"/>
    <p:sldId id="272" r:id="rId10"/>
    <p:sldId id="273" r:id="rId11"/>
    <p:sldId id="274" r:id="rId12"/>
    <p:sldId id="275" r:id="rId13"/>
  </p:sldIdLst>
  <p:sldSz cx="9144000" cy="6858000" type="screen4x3"/>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22D8C5-679C-4689-9A6C-F80A5D6B59E0}">
  <a:tblStyle styleId="{5922D8C5-679C-4689-9A6C-F80A5D6B59E0}" styleName="Table_0">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851A0C40-252E-4E79-88F2-8B1D048BF577}"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75" d="100"/>
          <a:sy n="75" d="100"/>
        </p:scale>
        <p:origin x="-1236" y="-22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04913" y="704850"/>
            <a:ext cx="4694237"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48" y="4459526"/>
            <a:ext cx="5681980" cy="4224814"/>
          </a:xfrm>
          <a:prstGeom prst="rect">
            <a:avLst/>
          </a:prstGeom>
          <a:noFill/>
          <a:ln>
            <a:noFill/>
          </a:ln>
        </p:spPr>
        <p:txBody>
          <a:bodyPr spcFirstLastPara="1" wrap="square" lIns="94213" tIns="94213" rIns="94213" bIns="94213"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 xmlns:p14="http://schemas.microsoft.com/office/powerpoint/2010/main" val="251630377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Google Shape;562;p6:notes"/>
          <p:cNvSpPr txBox="1">
            <a:spLocks noGrp="1"/>
          </p:cNvSpPr>
          <p:nvPr>
            <p:ph type="body" idx="1"/>
          </p:nvPr>
        </p:nvSpPr>
        <p:spPr/>
        <p:txBody>
          <a:bodyPr/>
          <a:lstStyle/>
          <a:p>
            <a:pPr marL="0" indent="0" eaLnBrk="1" hangingPunct="1">
              <a:buSzPts val="1100"/>
            </a:pPr>
            <a:endParaRPr lang="es-CL" altLang="es-CL" sz="1100" smtClean="0">
              <a:latin typeface="Arial" panose="020B0604020202020204" pitchFamily="34" charset="0"/>
              <a:cs typeface="Arial" panose="020B0604020202020204" pitchFamily="34" charset="0"/>
            </a:endParaRPr>
          </a:p>
        </p:txBody>
      </p:sp>
      <p:sp>
        <p:nvSpPr>
          <p:cNvPr id="22531" name="Google Shape;563;p6:notes"/>
          <p:cNvSpPr>
            <a:spLocks noGrp="1" noRot="1" noChangeAspect="1" noTextEdit="1"/>
          </p:cNvSpPr>
          <p:nvPr>
            <p:ph type="sldImg" idx="2"/>
          </p:nvPr>
        </p:nvSpPr>
        <p:spPr>
          <a:xfrm>
            <a:off x="1204913" y="704850"/>
            <a:ext cx="4692650" cy="3519488"/>
          </a:xfrm>
          <a:custGeom>
            <a:avLst/>
            <a:gdLst>
              <a:gd name="T0" fmla="*/ 0 w 120000"/>
              <a:gd name="T1" fmla="*/ 0 h 120000"/>
              <a:gd name="T2" fmla="*/ 4692650 w 120000"/>
              <a:gd name="T3" fmla="*/ 0 h 120000"/>
              <a:gd name="T4" fmla="*/ 4692650 w 120000"/>
              <a:gd name="T5" fmla="*/ 3519488 h 120000"/>
              <a:gd name="T6" fmla="*/ 0 w 120000"/>
              <a:gd name="T7" fmla="*/ 3519488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headEnd/>
            <a:tailEnd/>
          </a:ln>
        </p:spPr>
      </p:sp>
    </p:spTree>
    <p:extLst>
      <p:ext uri="{BB962C8B-B14F-4D97-AF65-F5344CB8AC3E}">
        <p14:creationId xmlns="" xmlns:p14="http://schemas.microsoft.com/office/powerpoint/2010/main" val="1507602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544;p3:notes"/>
          <p:cNvSpPr txBox="1">
            <a:spLocks noGrp="1"/>
          </p:cNvSpPr>
          <p:nvPr>
            <p:ph type="body" idx="1"/>
          </p:nvPr>
        </p:nvSpPr>
        <p:spPr/>
        <p:txBody>
          <a:bodyPr/>
          <a:lstStyle/>
          <a:p>
            <a:pPr marL="0" indent="0" eaLnBrk="1" hangingPunct="1">
              <a:buSzPts val="1100"/>
            </a:pPr>
            <a:endParaRPr lang="es-CL" altLang="es-CL" sz="1100" smtClean="0">
              <a:latin typeface="Arial" panose="020B0604020202020204" pitchFamily="34" charset="0"/>
              <a:cs typeface="Arial" panose="020B0604020202020204" pitchFamily="34" charset="0"/>
            </a:endParaRPr>
          </a:p>
        </p:txBody>
      </p:sp>
      <p:sp>
        <p:nvSpPr>
          <p:cNvPr id="24579" name="Google Shape;545;p3:notes"/>
          <p:cNvSpPr>
            <a:spLocks noGrp="1" noRot="1" noChangeAspect="1" noTextEdit="1"/>
          </p:cNvSpPr>
          <p:nvPr>
            <p:ph type="sldImg" idx="2"/>
          </p:nvPr>
        </p:nvSpPr>
        <p:spPr>
          <a:xfrm>
            <a:off x="1204913" y="704850"/>
            <a:ext cx="4692650" cy="3519488"/>
          </a:xfrm>
          <a:custGeom>
            <a:avLst/>
            <a:gdLst>
              <a:gd name="T0" fmla="*/ 0 w 120000"/>
              <a:gd name="T1" fmla="*/ 0 h 120000"/>
              <a:gd name="T2" fmla="*/ 4692650 w 120000"/>
              <a:gd name="T3" fmla="*/ 0 h 120000"/>
              <a:gd name="T4" fmla="*/ 4692650 w 120000"/>
              <a:gd name="T5" fmla="*/ 3519488 h 120000"/>
              <a:gd name="T6" fmla="*/ 0 w 120000"/>
              <a:gd name="T7" fmla="*/ 3519488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headEnd/>
            <a:tailEnd/>
          </a:ln>
        </p:spPr>
      </p:sp>
    </p:spTree>
    <p:extLst>
      <p:ext uri="{BB962C8B-B14F-4D97-AF65-F5344CB8AC3E}">
        <p14:creationId xmlns="" xmlns:p14="http://schemas.microsoft.com/office/powerpoint/2010/main" val="3033002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Google Shape;556;p5:notes"/>
          <p:cNvSpPr txBox="1">
            <a:spLocks noGrp="1"/>
          </p:cNvSpPr>
          <p:nvPr>
            <p:ph type="body" idx="1"/>
          </p:nvPr>
        </p:nvSpPr>
        <p:spPr/>
        <p:txBody>
          <a:bodyPr/>
          <a:lstStyle/>
          <a:p>
            <a:pPr marL="0" indent="0" eaLnBrk="1" hangingPunct="1">
              <a:buSzPts val="1100"/>
            </a:pPr>
            <a:endParaRPr lang="es-CL" altLang="es-CL" sz="1100" smtClean="0">
              <a:latin typeface="Arial" panose="020B0604020202020204" pitchFamily="34" charset="0"/>
              <a:cs typeface="Arial" panose="020B0604020202020204" pitchFamily="34" charset="0"/>
            </a:endParaRPr>
          </a:p>
        </p:txBody>
      </p:sp>
      <p:sp>
        <p:nvSpPr>
          <p:cNvPr id="26627" name="Google Shape;557;p5:notes"/>
          <p:cNvSpPr>
            <a:spLocks noGrp="1" noRot="1" noChangeAspect="1" noTextEdit="1"/>
          </p:cNvSpPr>
          <p:nvPr>
            <p:ph type="sldImg" idx="2"/>
          </p:nvPr>
        </p:nvSpPr>
        <p:spPr>
          <a:xfrm>
            <a:off x="1204913" y="704850"/>
            <a:ext cx="4692650" cy="3519488"/>
          </a:xfrm>
          <a:custGeom>
            <a:avLst/>
            <a:gdLst>
              <a:gd name="T0" fmla="*/ 0 w 120000"/>
              <a:gd name="T1" fmla="*/ 0 h 120000"/>
              <a:gd name="T2" fmla="*/ 4692650 w 120000"/>
              <a:gd name="T3" fmla="*/ 0 h 120000"/>
              <a:gd name="T4" fmla="*/ 4692650 w 120000"/>
              <a:gd name="T5" fmla="*/ 3519488 h 120000"/>
              <a:gd name="T6" fmla="*/ 0 w 120000"/>
              <a:gd name="T7" fmla="*/ 3519488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headEnd/>
            <a:tailEnd/>
          </a:ln>
        </p:spPr>
      </p:sp>
    </p:spTree>
    <p:extLst>
      <p:ext uri="{BB962C8B-B14F-4D97-AF65-F5344CB8AC3E}">
        <p14:creationId xmlns="" xmlns:p14="http://schemas.microsoft.com/office/powerpoint/2010/main" val="117979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461"/>
        <p:cNvGrpSpPr/>
        <p:nvPr/>
      </p:nvGrpSpPr>
      <p:grpSpPr>
        <a:xfrm>
          <a:off x="0" y="0"/>
          <a:ext cx="0" cy="0"/>
          <a:chOff x="0" y="0"/>
          <a:chExt cx="0" cy="0"/>
        </a:xfrm>
      </p:grpSpPr>
      <p:sp>
        <p:nvSpPr>
          <p:cNvPr id="462" name="Google Shape;462;p7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3" name="Google Shape;463;p7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64" name="Google Shape;464;p7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5" name="Google Shape;465;p7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6" name="Google Shape;466;p7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524"/>
        <p:cNvGrpSpPr/>
        <p:nvPr/>
      </p:nvGrpSpPr>
      <p:grpSpPr>
        <a:xfrm>
          <a:off x="0" y="0"/>
          <a:ext cx="0" cy="0"/>
          <a:chOff x="0" y="0"/>
          <a:chExt cx="0" cy="0"/>
        </a:xfrm>
      </p:grpSpPr>
      <p:sp>
        <p:nvSpPr>
          <p:cNvPr id="525" name="Google Shape;525;p84"/>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6" name="Google Shape;526;p84"/>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27" name="Google Shape;527;p8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8" name="Google Shape;528;p8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9" name="Google Shape;529;p8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Diapositiva de título" type="title">
  <p:cSld name="Diapositiva de título">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685800" y="2130425"/>
            <a:ext cx="7772400" cy="1470025"/>
          </a:xfrm>
          <a:prstGeom prst="rect">
            <a:avLst/>
          </a:prstGeom>
          <a:noFill/>
          <a:ln>
            <a:noFill/>
          </a:ln>
        </p:spPr>
        <p:txBody>
          <a:bodyPr spcFirstLastPara="1">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371600" y="3886200"/>
            <a:ext cx="6400800" cy="1752600"/>
          </a:xfrm>
          <a:prstGeom prst="rect">
            <a:avLst/>
          </a:prstGeom>
          <a:noFill/>
          <a:ln>
            <a:noFill/>
          </a:ln>
        </p:spPr>
        <p:txBody>
          <a:bodyPr spcFirstLastPara="1">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4" name="Google Shape;8;p1"/>
          <p:cNvSpPr txBox="1">
            <a:spLocks noGrp="1"/>
          </p:cNvSpPr>
          <p:nvPr>
            <p:ph type="dt" idx="11"/>
          </p:nvPr>
        </p:nvSpPr>
        <p:spPr>
          <a:ln/>
        </p:spPr>
        <p:txBody>
          <a:bodyPr/>
          <a:lstStyle>
            <a:lvl1pPr>
              <a:defRPr/>
            </a:lvl1pPr>
          </a:lstStyle>
          <a:p>
            <a:pPr>
              <a:defRPr/>
            </a:pPr>
            <a:endParaRPr lang="es-CL" altLang="es-CL"/>
          </a:p>
        </p:txBody>
      </p:sp>
      <p:sp>
        <p:nvSpPr>
          <p:cNvPr id="5" name="Google Shape;9;p1"/>
          <p:cNvSpPr txBox="1">
            <a:spLocks noGrp="1"/>
          </p:cNvSpPr>
          <p:nvPr>
            <p:ph type="ftr" idx="12"/>
          </p:nvPr>
        </p:nvSpPr>
        <p:spPr>
          <a:ln/>
        </p:spPr>
        <p:txBody>
          <a:bodyPr/>
          <a:lstStyle>
            <a:lvl1pPr>
              <a:defRPr/>
            </a:lvl1pPr>
          </a:lstStyle>
          <a:p>
            <a:pPr>
              <a:defRPr/>
            </a:pPr>
            <a:endParaRPr lang="es-CL" altLang="es-CL"/>
          </a:p>
        </p:txBody>
      </p:sp>
      <p:sp>
        <p:nvSpPr>
          <p:cNvPr id="6" name="Google Shape;10;p1"/>
          <p:cNvSpPr txBox="1">
            <a:spLocks noGrp="1"/>
          </p:cNvSpPr>
          <p:nvPr>
            <p:ph type="sldNum" idx="13"/>
          </p:nvPr>
        </p:nvSpPr>
        <p:spPr>
          <a:ln/>
        </p:spPr>
        <p:txBody>
          <a:bodyPr/>
          <a:lstStyle>
            <a:lvl1pPr>
              <a:defRPr/>
            </a:lvl1pPr>
          </a:lstStyle>
          <a:p>
            <a:pPr>
              <a:defRPr/>
            </a:pPr>
            <a:fld id="{A6A7169B-40B4-4860-954C-83A7C0EE2B8B}" type="slidenum">
              <a:rPr lang="es-CL" altLang="es-CL"/>
              <a:pPr>
                <a:defRPr/>
              </a:pPr>
              <a:t>‹Nº›</a:t>
            </a:fld>
            <a:endParaRPr lang="es-CL" altLang="es-CL"/>
          </a:p>
        </p:txBody>
      </p:sp>
    </p:spTree>
    <p:extLst>
      <p:ext uri="{BB962C8B-B14F-4D97-AF65-F5344CB8AC3E}">
        <p14:creationId xmlns="" xmlns:p14="http://schemas.microsoft.com/office/powerpoint/2010/main" val="4001206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473"/>
        <p:cNvGrpSpPr/>
        <p:nvPr/>
      </p:nvGrpSpPr>
      <p:grpSpPr>
        <a:xfrm>
          <a:off x="0" y="0"/>
          <a:ext cx="0" cy="0"/>
          <a:chOff x="0" y="0"/>
          <a:chExt cx="0" cy="0"/>
        </a:xfrm>
      </p:grpSpPr>
      <p:sp>
        <p:nvSpPr>
          <p:cNvPr id="474" name="Google Shape;474;p7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5" name="Google Shape;475;p7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476" name="Google Shape;476;p7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7" name="Google Shape;477;p7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8" name="Google Shape;478;p7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479"/>
        <p:cNvGrpSpPr/>
        <p:nvPr/>
      </p:nvGrpSpPr>
      <p:grpSpPr>
        <a:xfrm>
          <a:off x="0" y="0"/>
          <a:ext cx="0" cy="0"/>
          <a:chOff x="0" y="0"/>
          <a:chExt cx="0" cy="0"/>
        </a:xfrm>
      </p:grpSpPr>
      <p:sp>
        <p:nvSpPr>
          <p:cNvPr id="480" name="Google Shape;480;p7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1" name="Google Shape;481;p7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82" name="Google Shape;482;p7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83" name="Google Shape;483;p7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4" name="Google Shape;484;p7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5" name="Google Shape;485;p7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86"/>
        <p:cNvGrpSpPr/>
        <p:nvPr/>
      </p:nvGrpSpPr>
      <p:grpSpPr>
        <a:xfrm>
          <a:off x="0" y="0"/>
          <a:ext cx="0" cy="0"/>
          <a:chOff x="0" y="0"/>
          <a:chExt cx="0" cy="0"/>
        </a:xfrm>
      </p:grpSpPr>
      <p:sp>
        <p:nvSpPr>
          <p:cNvPr id="487" name="Google Shape;487;p7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8" name="Google Shape;488;p7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89" name="Google Shape;489;p7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90" name="Google Shape;490;p7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1" name="Google Shape;491;p7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92" name="Google Shape;492;p7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3" name="Google Shape;493;p7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4" name="Google Shape;494;p7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ólo el título" type="titleOnly">
  <p:cSld name="TITLE_ONLY">
    <p:spTree>
      <p:nvGrpSpPr>
        <p:cNvPr id="1" name="Shape 495"/>
        <p:cNvGrpSpPr/>
        <p:nvPr/>
      </p:nvGrpSpPr>
      <p:grpSpPr>
        <a:xfrm>
          <a:off x="0" y="0"/>
          <a:ext cx="0" cy="0"/>
          <a:chOff x="0" y="0"/>
          <a:chExt cx="0" cy="0"/>
        </a:xfrm>
      </p:grpSpPr>
      <p:sp>
        <p:nvSpPr>
          <p:cNvPr id="496" name="Google Shape;496;p7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7" name="Google Shape;497;p7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8" name="Google Shape;498;p7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9" name="Google Shape;499;p7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0"/>
        <p:cNvGrpSpPr/>
        <p:nvPr/>
      </p:nvGrpSpPr>
      <p:grpSpPr>
        <a:xfrm>
          <a:off x="0" y="0"/>
          <a:ext cx="0" cy="0"/>
          <a:chOff x="0" y="0"/>
          <a:chExt cx="0" cy="0"/>
        </a:xfrm>
      </p:grpSpPr>
      <p:sp>
        <p:nvSpPr>
          <p:cNvPr id="501" name="Google Shape;501;p8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2" name="Google Shape;502;p8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3" name="Google Shape;503;p8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04"/>
        <p:cNvGrpSpPr/>
        <p:nvPr/>
      </p:nvGrpSpPr>
      <p:grpSpPr>
        <a:xfrm>
          <a:off x="0" y="0"/>
          <a:ext cx="0" cy="0"/>
          <a:chOff x="0" y="0"/>
          <a:chExt cx="0" cy="0"/>
        </a:xfrm>
      </p:grpSpPr>
      <p:sp>
        <p:nvSpPr>
          <p:cNvPr id="505" name="Google Shape;505;p81"/>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6" name="Google Shape;506;p81"/>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07" name="Google Shape;507;p81"/>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08" name="Google Shape;508;p8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9" name="Google Shape;509;p8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0" name="Google Shape;510;p8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511"/>
        <p:cNvGrpSpPr/>
        <p:nvPr/>
      </p:nvGrpSpPr>
      <p:grpSpPr>
        <a:xfrm>
          <a:off x="0" y="0"/>
          <a:ext cx="0" cy="0"/>
          <a:chOff x="0" y="0"/>
          <a:chExt cx="0" cy="0"/>
        </a:xfrm>
      </p:grpSpPr>
      <p:sp>
        <p:nvSpPr>
          <p:cNvPr id="512" name="Google Shape;512;p82"/>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3" name="Google Shape;513;p82"/>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14" name="Google Shape;514;p82"/>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15" name="Google Shape;515;p8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6" name="Google Shape;516;p8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7" name="Google Shape;517;p8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518"/>
        <p:cNvGrpSpPr/>
        <p:nvPr/>
      </p:nvGrpSpPr>
      <p:grpSpPr>
        <a:xfrm>
          <a:off x="0" y="0"/>
          <a:ext cx="0" cy="0"/>
          <a:chOff x="0" y="0"/>
          <a:chExt cx="0" cy="0"/>
        </a:xfrm>
      </p:grpSpPr>
      <p:sp>
        <p:nvSpPr>
          <p:cNvPr id="519" name="Google Shape;519;p8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0" name="Google Shape;520;p83"/>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21" name="Google Shape;521;p8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2" name="Google Shape;522;p8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3" name="Google Shape;523;p8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Shape 455"/>
        <p:cNvGrpSpPr/>
        <p:nvPr/>
      </p:nvGrpSpPr>
      <p:grpSpPr>
        <a:xfrm>
          <a:off x="0" y="0"/>
          <a:ext cx="0" cy="0"/>
          <a:chOff x="0" y="0"/>
          <a:chExt cx="0" cy="0"/>
        </a:xfrm>
      </p:grpSpPr>
      <p:sp>
        <p:nvSpPr>
          <p:cNvPr id="456" name="Google Shape;456;p7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57" name="Google Shape;457;p7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58" name="Google Shape;458;p7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59" name="Google Shape;459;p7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60" name="Google Shape;460;p7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x-none"/>
              <a:pPr marL="0" lvl="0" indent="0" algn="r" rtl="0">
                <a:spcBef>
                  <a:spcPts val="0"/>
                </a:spcBef>
                <a:spcAft>
                  <a:spcPts val="0"/>
                </a:spcAft>
                <a:buNone/>
              </a:pPr>
              <a:t>‹Nº›</a:t>
            </a:fld>
            <a:endParaRPr/>
          </a:p>
        </p:txBody>
      </p:sp>
    </p:spTree>
  </p:cSld>
  <p:clrMap bg1="lt1" tx1="dk1" bg2="dk2" tx2="lt2" accent1="accent1" accent2="accent2" accent3="accent3" accent4="accent4" accent5="accent5" accent6="accent6" hlink="hlink" folHlink="folHlink"/>
  <p:sldLayoutIdLst>
    <p:sldLayoutId id="2147483714"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32"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 name="Google Shape;565;p90"/>
          <p:cNvSpPr txBox="1">
            <a:spLocks noGrp="1"/>
          </p:cNvSpPr>
          <p:nvPr>
            <p:ph type="title"/>
          </p:nvPr>
        </p:nvSpPr>
        <p:spPr>
          <a:xfrm>
            <a:off x="234950" y="957263"/>
            <a:ext cx="8229600" cy="771525"/>
          </a:xfrm>
        </p:spPr>
        <p:txBody>
          <a:bodyPr/>
          <a:lstStyle/>
          <a:p>
            <a:pPr eaLnBrk="1" fontAlgn="auto" hangingPunct="1">
              <a:buSzPts val="4400"/>
              <a:buFont typeface="Calibri"/>
              <a:buNone/>
              <a:defRPr/>
            </a:pPr>
            <a:r>
              <a:rPr lang="x-none" sz="4400" dirty="0">
                <a:solidFill>
                  <a:schemeClr val="dk1"/>
                </a:solidFill>
                <a:latin typeface="+mj-lt"/>
                <a:ea typeface="Calibri"/>
                <a:cs typeface="Aharoni" panose="02010803020104030203" pitchFamily="2" charset="-79"/>
                <a:sym typeface="Calibri"/>
              </a:rPr>
              <a:t>Práctica 1</a:t>
            </a:r>
            <a:endParaRPr sz="4400" dirty="0">
              <a:solidFill>
                <a:schemeClr val="dk1"/>
              </a:solidFill>
              <a:latin typeface="+mj-lt"/>
              <a:ea typeface="Calibri"/>
              <a:cs typeface="Aharoni" panose="02010803020104030203" pitchFamily="2" charset="-79"/>
              <a:sym typeface="Calibri"/>
            </a:endParaRPr>
          </a:p>
        </p:txBody>
      </p:sp>
      <p:graphicFrame>
        <p:nvGraphicFramePr>
          <p:cNvPr id="566" name="Google Shape;566;p90"/>
          <p:cNvGraphicFramePr/>
          <p:nvPr/>
        </p:nvGraphicFramePr>
        <p:xfrm>
          <a:off x="852488" y="1771650"/>
          <a:ext cx="7239000" cy="4338639"/>
        </p:xfrm>
        <a:graphic>
          <a:graphicData uri="http://schemas.openxmlformats.org/drawingml/2006/table">
            <a:tbl>
              <a:tblPr firstRow="1" bandRow="1">
                <a:noFill/>
                <a:tableStyleId>{851A0C40-252E-4E79-88F2-8B1D048BF577}</a:tableStyleId>
              </a:tblPr>
              <a:tblGrid>
                <a:gridCol w="2368082"/>
                <a:gridCol w="4870918"/>
              </a:tblGrid>
              <a:tr h="1554977">
                <a:tc>
                  <a:txBody>
                    <a:bodyPr/>
                    <a:lstStyle/>
                    <a:p>
                      <a:pPr marL="0" marR="0" lvl="0" indent="0" algn="ctr" rtl="0">
                        <a:spcBef>
                          <a:spcPts val="0"/>
                        </a:spcBef>
                        <a:spcAft>
                          <a:spcPts val="0"/>
                        </a:spcAft>
                        <a:buNone/>
                      </a:pPr>
                      <a:r>
                        <a:rPr lang="x-none" sz="2400" u="none" strike="noStrike" cap="none" dirty="0">
                          <a:latin typeface="+mn-lt"/>
                        </a:rPr>
                        <a:t>Práctica 1 (cuarto semestre)</a:t>
                      </a:r>
                      <a:endParaRPr sz="2400" dirty="0">
                        <a:latin typeface="+mn-lt"/>
                      </a:endParaRPr>
                    </a:p>
                    <a:p>
                      <a:pPr marL="0" marR="0" lvl="0" indent="0" algn="ctr" rtl="0">
                        <a:spcBef>
                          <a:spcPts val="0"/>
                        </a:spcBef>
                        <a:spcAft>
                          <a:spcPts val="0"/>
                        </a:spcAft>
                        <a:buNone/>
                      </a:pPr>
                      <a:endParaRPr sz="2400" dirty="0">
                        <a:latin typeface="+mn-lt"/>
                      </a:endParaRPr>
                    </a:p>
                  </a:txBody>
                  <a:tcPr marL="91437" marR="91437" marT="45739" marB="45739"/>
                </a:tc>
                <a:tc>
                  <a:txBody>
                    <a:bodyPr/>
                    <a:lstStyle/>
                    <a:p>
                      <a:pPr marL="0" marR="0" lvl="0" indent="0" algn="ctr" rtl="0">
                        <a:spcBef>
                          <a:spcPts val="0"/>
                        </a:spcBef>
                        <a:spcAft>
                          <a:spcPts val="0"/>
                        </a:spcAft>
                        <a:buNone/>
                      </a:pPr>
                      <a:r>
                        <a:rPr lang="x-none" sz="2400" dirty="0">
                          <a:latin typeface="+mn-lt"/>
                        </a:rPr>
                        <a:t>Observación y acercamiento a la Escuela</a:t>
                      </a:r>
                      <a:endParaRPr sz="2400" dirty="0">
                        <a:latin typeface="+mn-lt"/>
                      </a:endParaRPr>
                    </a:p>
                    <a:p>
                      <a:pPr marL="0" marR="0" lvl="0" indent="0" algn="ctr" rtl="0">
                        <a:spcBef>
                          <a:spcPts val="0"/>
                        </a:spcBef>
                        <a:spcAft>
                          <a:spcPts val="0"/>
                        </a:spcAft>
                        <a:buNone/>
                      </a:pPr>
                      <a:endParaRPr sz="2400" dirty="0">
                        <a:latin typeface="+mn-lt"/>
                      </a:endParaRPr>
                    </a:p>
                  </a:txBody>
                  <a:tcPr marL="91437" marR="91437" marT="45739" marB="45739"/>
                </a:tc>
              </a:tr>
              <a:tr h="1228685">
                <a:tc>
                  <a:txBody>
                    <a:bodyPr/>
                    <a:lstStyle/>
                    <a:p>
                      <a:pPr marL="0" marR="0" lvl="0" indent="0" algn="ctr" rtl="0">
                        <a:spcBef>
                          <a:spcPts val="0"/>
                        </a:spcBef>
                        <a:spcAft>
                          <a:spcPts val="0"/>
                        </a:spcAft>
                        <a:buNone/>
                      </a:pPr>
                      <a:r>
                        <a:rPr lang="x-none" sz="2400" dirty="0">
                          <a:latin typeface="+mn-lt"/>
                        </a:rPr>
                        <a:t>Próposito</a:t>
                      </a:r>
                      <a:endParaRPr sz="2400" dirty="0">
                        <a:latin typeface="+mn-lt"/>
                      </a:endParaRPr>
                    </a:p>
                  </a:txBody>
                  <a:tcPr marL="91437" marR="91437" marT="45739" marB="45739"/>
                </a:tc>
                <a:tc>
                  <a:txBody>
                    <a:bodyPr/>
                    <a:lstStyle/>
                    <a:p>
                      <a:pPr marL="0" marR="0" lvl="0" indent="0" algn="ctr" rtl="0">
                        <a:spcBef>
                          <a:spcPts val="0"/>
                        </a:spcBef>
                        <a:spcAft>
                          <a:spcPts val="0"/>
                        </a:spcAft>
                        <a:buNone/>
                      </a:pPr>
                      <a:r>
                        <a:rPr lang="x-none" sz="2400" dirty="0">
                          <a:latin typeface="+mn-lt"/>
                        </a:rPr>
                        <a:t>Comprender los procesos de gestión educativa y su adaptación frente a la contingencia Covid-19</a:t>
                      </a:r>
                      <a:endParaRPr sz="2400" dirty="0">
                        <a:latin typeface="+mn-lt"/>
                      </a:endParaRPr>
                    </a:p>
                  </a:txBody>
                  <a:tcPr marL="91437" marR="91437" marT="45739" marB="45739"/>
                </a:tc>
              </a:tr>
              <a:tr h="1554977">
                <a:tc>
                  <a:txBody>
                    <a:bodyPr/>
                    <a:lstStyle/>
                    <a:p>
                      <a:pPr marL="0" marR="0" lvl="0" indent="0" algn="ctr" rtl="0">
                        <a:spcBef>
                          <a:spcPts val="0"/>
                        </a:spcBef>
                        <a:spcAft>
                          <a:spcPts val="0"/>
                        </a:spcAft>
                        <a:buNone/>
                      </a:pPr>
                      <a:r>
                        <a:rPr lang="x-none" sz="2400" dirty="0">
                          <a:latin typeface="+mn-lt"/>
                        </a:rPr>
                        <a:t>Características de la </a:t>
                      </a:r>
                      <a:r>
                        <a:rPr lang="x-none" sz="2400" dirty="0" smtClean="0">
                          <a:latin typeface="+mn-lt"/>
                        </a:rPr>
                        <a:t>colaborac</a:t>
                      </a:r>
                      <a:r>
                        <a:rPr lang="es-CL" sz="2400" dirty="0" smtClean="0">
                          <a:latin typeface="+mn-lt"/>
                        </a:rPr>
                        <a:t>i</a:t>
                      </a:r>
                      <a:r>
                        <a:rPr lang="x-none" sz="2400" dirty="0" smtClean="0">
                          <a:latin typeface="+mn-lt"/>
                        </a:rPr>
                        <a:t>ón </a:t>
                      </a:r>
                      <a:r>
                        <a:rPr lang="x-none" sz="2400" dirty="0">
                          <a:latin typeface="+mn-lt"/>
                        </a:rPr>
                        <a:t>estudiantil</a:t>
                      </a:r>
                      <a:endParaRPr sz="2400" dirty="0">
                        <a:latin typeface="+mn-lt"/>
                      </a:endParaRPr>
                    </a:p>
                  </a:txBody>
                  <a:tcPr marL="91437" marR="91437" marT="45739" marB="45739"/>
                </a:tc>
                <a:tc>
                  <a:txBody>
                    <a:bodyPr/>
                    <a:lstStyle/>
                    <a:p>
                      <a:pPr marL="0" marR="0" lvl="0" indent="0" algn="ctr" rtl="0">
                        <a:spcBef>
                          <a:spcPts val="0"/>
                        </a:spcBef>
                        <a:spcAft>
                          <a:spcPts val="0"/>
                        </a:spcAft>
                        <a:buNone/>
                      </a:pPr>
                      <a:r>
                        <a:rPr lang="x-none" sz="2400" dirty="0">
                          <a:latin typeface="+mn-lt"/>
                        </a:rPr>
                        <a:t>Proponen una actividad grupal centrada en apoyo a la comunidad educativa en el contexto actual.</a:t>
                      </a:r>
                      <a:endParaRPr sz="2400" dirty="0">
                        <a:latin typeface="+mn-lt"/>
                      </a:endParaRPr>
                    </a:p>
                  </a:txBody>
                  <a:tcPr marL="91437" marR="91437" marT="45739" marB="45739"/>
                </a:tc>
              </a:tr>
            </a:tbl>
          </a:graphicData>
        </a:graphic>
      </p:graphicFrame>
      <p:pic>
        <p:nvPicPr>
          <p:cNvPr id="21521" name="Imagen 3"/>
          <p:cNvPicPr>
            <a:picLocks noChangeAspect="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9525"/>
            <a:ext cx="9137650" cy="965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148299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Imagen 2"/>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896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aphicFrame>
        <p:nvGraphicFramePr>
          <p:cNvPr id="4" name="Tabla 3"/>
          <p:cNvGraphicFramePr>
            <a:graphicFrameLocks noGrp="1"/>
          </p:cNvGraphicFramePr>
          <p:nvPr/>
        </p:nvGraphicFramePr>
        <p:xfrm>
          <a:off x="149225" y="2205038"/>
          <a:ext cx="8994775" cy="1797050"/>
        </p:xfrm>
        <a:graphic>
          <a:graphicData uri="http://schemas.openxmlformats.org/drawingml/2006/table">
            <a:tbl>
              <a:tblPr/>
              <a:tblGrid>
                <a:gridCol w="2450672"/>
                <a:gridCol w="2661020"/>
                <a:gridCol w="1692523"/>
                <a:gridCol w="850060"/>
                <a:gridCol w="79958"/>
                <a:gridCol w="682455"/>
                <a:gridCol w="578087"/>
              </a:tblGrid>
              <a:tr h="1797050">
                <a:tc>
                  <a:txBody>
                    <a:bodyPr/>
                    <a:lstStyle/>
                    <a:p>
                      <a:pPr>
                        <a:lnSpc>
                          <a:spcPct val="115000"/>
                        </a:lnSpc>
                        <a:spcAft>
                          <a:spcPts val="1000"/>
                        </a:spcAft>
                      </a:pPr>
                      <a:r>
                        <a:rPr lang="es-CL" sz="1000" dirty="0">
                          <a:latin typeface="+mj-lt"/>
                          <a:ea typeface="Calibri"/>
                        </a:rPr>
                        <a:t>Identificar necesidades de apoyo, basándose en las entrevistas y </a:t>
                      </a:r>
                      <a:r>
                        <a:rPr lang="es-CL" sz="1000" dirty="0" smtClean="0">
                          <a:latin typeface="+mj-lt"/>
                          <a:ea typeface="Calibri"/>
                        </a:rPr>
                        <a:t>documentación </a:t>
                      </a:r>
                      <a:r>
                        <a:rPr lang="es-CL" sz="1000" dirty="0">
                          <a:latin typeface="+mj-lt"/>
                          <a:ea typeface="Calibri"/>
                        </a:rPr>
                        <a:t>analizada. </a:t>
                      </a:r>
                    </a:p>
                    <a:p>
                      <a:pPr>
                        <a:lnSpc>
                          <a:spcPct val="115000"/>
                        </a:lnSpc>
                        <a:spcAft>
                          <a:spcPts val="1000"/>
                        </a:spcAft>
                      </a:pPr>
                      <a:r>
                        <a:rPr lang="es-CL" sz="1000" dirty="0">
                          <a:latin typeface="+mj-lt"/>
                          <a:ea typeface="Calibri"/>
                        </a:rPr>
                        <a:t>Reflexionar preguntas orientadoras: identificar objetivos, recursos, tiempos y proyecciones de la propuesta. </a:t>
                      </a:r>
                    </a:p>
                    <a:p>
                      <a:pPr>
                        <a:lnSpc>
                          <a:spcPct val="115000"/>
                        </a:lnSpc>
                        <a:spcAft>
                          <a:spcPts val="1000"/>
                        </a:spcAft>
                      </a:pPr>
                      <a:r>
                        <a:rPr lang="es-CL" sz="1000" dirty="0">
                          <a:latin typeface="+mj-lt"/>
                          <a:ea typeface="Calibri"/>
                        </a:rPr>
                        <a:t>Presentar Evaluación: Pauta de </a:t>
                      </a:r>
                      <a:r>
                        <a:rPr lang="es-CL" sz="1000" dirty="0" smtClean="0">
                          <a:latin typeface="+mj-lt"/>
                          <a:ea typeface="Calibri"/>
                        </a:rPr>
                        <a:t>propuesta</a:t>
                      </a:r>
                      <a:r>
                        <a:rPr lang="es-CL" sz="1000" baseline="0" dirty="0" smtClean="0">
                          <a:latin typeface="+mj-lt"/>
                          <a:ea typeface="Calibri"/>
                        </a:rPr>
                        <a:t> </a:t>
                      </a:r>
                      <a:r>
                        <a:rPr lang="es-CL" sz="1000" dirty="0" smtClean="0">
                          <a:latin typeface="+mj-lt"/>
                          <a:ea typeface="Calibri"/>
                        </a:rPr>
                        <a:t>(oral</a:t>
                      </a:r>
                      <a:r>
                        <a:rPr lang="es-CL" sz="1000" dirty="0">
                          <a:latin typeface="+mj-lt"/>
                          <a:ea typeface="Calibri"/>
                        </a:rPr>
                        <a:t>) (construir)</a:t>
                      </a:r>
                    </a:p>
                  </a:txBody>
                  <a:tcPr marL="39369" marR="393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s-CL" sz="1000" b="1" dirty="0">
                          <a:latin typeface="+mj-lt"/>
                          <a:ea typeface="Calibri"/>
                        </a:rPr>
                        <a:t>Preguntas Orientadoras:</a:t>
                      </a:r>
                      <a:r>
                        <a:rPr lang="es-CL" sz="1000" dirty="0">
                          <a:latin typeface="+mj-lt"/>
                          <a:ea typeface="Calibri"/>
                        </a:rPr>
                        <a:t> ¿Qué tipos de necesidades de apoyo puedo identificar? ¿Quiénes serán los actores involucrados? ¿Qué impacto busca generar esta acción?  ¿A quiénes busca beneficiar nuestra propuesta? ¿Con qué pretendemos colaborar mediante esta propuesta? ¿Cómo nos proyectamos temporalmente en relación a los objetivos propuestos?</a:t>
                      </a:r>
                    </a:p>
                  </a:txBody>
                  <a:tcPr marL="39369" marR="393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b="1" dirty="0">
                          <a:latin typeface="+mj-lt"/>
                          <a:ea typeface="Calibri"/>
                        </a:rPr>
                        <a:t>Diseñar propuesta </a:t>
                      </a:r>
                      <a:r>
                        <a:rPr lang="es-CL" sz="1000" b="1" dirty="0" smtClean="0">
                          <a:latin typeface="+mj-lt"/>
                          <a:ea typeface="Calibri"/>
                        </a:rPr>
                        <a:t>colaborativa</a:t>
                      </a:r>
                    </a:p>
                    <a:p>
                      <a:pPr>
                        <a:lnSpc>
                          <a:spcPct val="115000"/>
                        </a:lnSpc>
                        <a:spcAft>
                          <a:spcPts val="1000"/>
                        </a:spcAft>
                      </a:pPr>
                      <a:r>
                        <a:rPr lang="es-CL" sz="1000" b="1" dirty="0" smtClean="0">
                          <a:latin typeface="+mj-lt"/>
                          <a:ea typeface="Calibri"/>
                        </a:rPr>
                        <a:t>PPT Informativo</a:t>
                      </a:r>
                    </a:p>
                    <a:p>
                      <a:pPr>
                        <a:lnSpc>
                          <a:spcPct val="115000"/>
                        </a:lnSpc>
                        <a:spcAft>
                          <a:spcPts val="1000"/>
                        </a:spcAft>
                      </a:pPr>
                      <a:r>
                        <a:rPr lang="es-CL" sz="1000" b="1" dirty="0" smtClean="0">
                          <a:latin typeface="+mj-lt"/>
                          <a:ea typeface="Calibri"/>
                        </a:rPr>
                        <a:t>Conocer Marco Buena Dirección</a:t>
                      </a:r>
                    </a:p>
                    <a:p>
                      <a:pPr>
                        <a:lnSpc>
                          <a:spcPct val="115000"/>
                        </a:lnSpc>
                        <a:spcAft>
                          <a:spcPts val="1000"/>
                        </a:spcAft>
                      </a:pPr>
                      <a:r>
                        <a:rPr lang="es-CL" sz="1000" b="1" dirty="0" smtClean="0">
                          <a:latin typeface="+mj-lt"/>
                          <a:ea typeface="Calibri"/>
                        </a:rPr>
                        <a:t>Marco Buena Enseñanza Educación Parvularia</a:t>
                      </a:r>
                      <a:endParaRPr lang="es-CL" sz="1000" dirty="0">
                        <a:latin typeface="+mj-lt"/>
                        <a:ea typeface="Calibri"/>
                      </a:endParaRPr>
                    </a:p>
                  </a:txBody>
                  <a:tcPr marL="39369" marR="393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dirty="0" smtClean="0">
                          <a:latin typeface="+mj-lt"/>
                          <a:ea typeface="Calibri"/>
                        </a:rPr>
                        <a:t> Entrega Seguimiento</a:t>
                      </a:r>
                      <a:r>
                        <a:rPr lang="es-CL" sz="1000" baseline="0" dirty="0" smtClean="0">
                          <a:latin typeface="+mj-lt"/>
                          <a:ea typeface="Calibri"/>
                        </a:rPr>
                        <a:t> bitácora</a:t>
                      </a:r>
                      <a:endParaRPr lang="es-CL" sz="1000" dirty="0">
                        <a:latin typeface="+mj-lt"/>
                        <a:ea typeface="Calibri"/>
                      </a:endParaRPr>
                    </a:p>
                  </a:txBody>
                  <a:tcPr marL="39369" marR="393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1000"/>
                        </a:spcAft>
                      </a:pPr>
                      <a:r>
                        <a:rPr lang="es-CL" sz="1000" dirty="0" smtClean="0">
                          <a:latin typeface="+mj-lt"/>
                          <a:ea typeface="Calibri"/>
                        </a:rPr>
                        <a:t>Trabajan</a:t>
                      </a:r>
                      <a:r>
                        <a:rPr lang="es-CL" sz="1000" baseline="0" dirty="0" smtClean="0">
                          <a:latin typeface="+mj-lt"/>
                          <a:ea typeface="Calibri"/>
                        </a:rPr>
                        <a:t> en diseño de propuesta a centro educativo</a:t>
                      </a:r>
                      <a:endParaRPr lang="es-CL" sz="1000" dirty="0">
                        <a:latin typeface="+mj-lt"/>
                        <a:ea typeface="Calibri"/>
                      </a:endParaRPr>
                    </a:p>
                  </a:txBody>
                  <a:tcPr marL="39369" marR="393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a:txBody>
                    <a:bodyPr/>
                    <a:lstStyle/>
                    <a:p>
                      <a:pPr algn="ctr">
                        <a:lnSpc>
                          <a:spcPct val="115000"/>
                        </a:lnSpc>
                        <a:spcAft>
                          <a:spcPts val="1000"/>
                        </a:spcAft>
                      </a:pPr>
                      <a:endParaRPr lang="es-CL" sz="1000" dirty="0" smtClean="0">
                        <a:latin typeface="+mj-lt"/>
                        <a:ea typeface="Calibri"/>
                      </a:endParaRPr>
                    </a:p>
                    <a:p>
                      <a:pPr algn="ctr">
                        <a:lnSpc>
                          <a:spcPct val="115000"/>
                        </a:lnSpc>
                        <a:spcAft>
                          <a:spcPts val="1000"/>
                        </a:spcAft>
                      </a:pPr>
                      <a:endParaRPr lang="es-CL" sz="1000" dirty="0" smtClean="0">
                        <a:latin typeface="+mj-lt"/>
                        <a:ea typeface="Calibri"/>
                      </a:endParaRPr>
                    </a:p>
                    <a:p>
                      <a:pPr algn="ctr">
                        <a:lnSpc>
                          <a:spcPct val="115000"/>
                        </a:lnSpc>
                        <a:spcAft>
                          <a:spcPts val="1000"/>
                        </a:spcAft>
                      </a:pPr>
                      <a:r>
                        <a:rPr lang="es-CL" sz="1000" dirty="0" smtClean="0">
                          <a:latin typeface="+mj-lt"/>
                          <a:ea typeface="Calibri"/>
                        </a:rPr>
                        <a:t>S.7</a:t>
                      </a:r>
                      <a:endParaRPr lang="es-CL" sz="1000" dirty="0">
                        <a:latin typeface="+mj-lt"/>
                        <a:ea typeface="Calibri"/>
                      </a:endParaRPr>
                    </a:p>
                    <a:p>
                      <a:pPr algn="ctr">
                        <a:lnSpc>
                          <a:spcPct val="115000"/>
                        </a:lnSpc>
                        <a:spcAft>
                          <a:spcPts val="1000"/>
                        </a:spcAft>
                      </a:pPr>
                      <a:r>
                        <a:rPr lang="es-CL" sz="1000" dirty="0">
                          <a:latin typeface="+mj-lt"/>
                          <a:ea typeface="Calibri"/>
                        </a:rPr>
                        <a:t>10 </a:t>
                      </a:r>
                      <a:r>
                        <a:rPr lang="es-CL" sz="1000" dirty="0" smtClean="0">
                          <a:latin typeface="+mj-lt"/>
                          <a:ea typeface="Calibri"/>
                        </a:rPr>
                        <a:t>Nov.</a:t>
                      </a:r>
                      <a:endParaRPr lang="es-CL" sz="1000" dirty="0">
                        <a:latin typeface="+mj-lt"/>
                        <a:ea typeface="Calibri"/>
                      </a:endParaRPr>
                    </a:p>
                  </a:txBody>
                  <a:tcPr marL="39369" marR="393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a 4"/>
          <p:cNvGraphicFramePr>
            <a:graphicFrameLocks noGrp="1"/>
          </p:cNvGraphicFramePr>
          <p:nvPr/>
        </p:nvGraphicFramePr>
        <p:xfrm>
          <a:off x="130175" y="4052888"/>
          <a:ext cx="9028113" cy="2103438"/>
        </p:xfrm>
        <a:graphic>
          <a:graphicData uri="http://schemas.openxmlformats.org/drawingml/2006/table">
            <a:tbl>
              <a:tblPr/>
              <a:tblGrid>
                <a:gridCol w="2490749"/>
                <a:gridCol w="2620405"/>
                <a:gridCol w="1705992"/>
                <a:gridCol w="846173"/>
                <a:gridCol w="764284"/>
                <a:gridCol w="600510"/>
              </a:tblGrid>
              <a:tr h="1051719">
                <a:tc>
                  <a:txBody>
                    <a:bodyPr/>
                    <a:lstStyle/>
                    <a:p>
                      <a:pPr>
                        <a:lnSpc>
                          <a:spcPct val="115000"/>
                        </a:lnSpc>
                        <a:spcAft>
                          <a:spcPts val="1000"/>
                        </a:spcAft>
                      </a:pPr>
                      <a:r>
                        <a:rPr lang="es-CL" sz="1000" dirty="0">
                          <a:latin typeface="+mj-lt"/>
                          <a:ea typeface="Calibri"/>
                        </a:rPr>
                        <a:t>Diseño de propuesta  centrada en políticas de gestión y mejoramiento en el contexto actual.  </a:t>
                      </a: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dirty="0">
                          <a:latin typeface="+mj-lt"/>
                          <a:ea typeface="Calibri"/>
                        </a:rPr>
                        <a:t>Ejemplos de propuesta PPT + preguntas para retroalimentar propuestas.</a:t>
                      </a:r>
                    </a:p>
                    <a:p>
                      <a:pPr>
                        <a:lnSpc>
                          <a:spcPct val="115000"/>
                        </a:lnSpc>
                        <a:spcAft>
                          <a:spcPts val="1000"/>
                        </a:spcAft>
                      </a:pPr>
                      <a:r>
                        <a:rPr lang="es-CL" sz="1000" dirty="0">
                          <a:latin typeface="+mj-lt"/>
                          <a:ea typeface="Calibri"/>
                        </a:rPr>
                        <a:t>Monitoreo de avance en relación a las preguntas orientadoras</a:t>
                      </a: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s-CL" sz="1000" dirty="0">
                        <a:latin typeface="+mj-lt"/>
                      </a:endParaRP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dirty="0" smtClean="0">
                          <a:latin typeface="+mj-lt"/>
                          <a:ea typeface="Calibri"/>
                        </a:rPr>
                        <a:t>Agendar </a:t>
                      </a:r>
                      <a:r>
                        <a:rPr lang="es-CL" sz="1000" dirty="0">
                          <a:latin typeface="+mj-lt"/>
                          <a:ea typeface="Calibri"/>
                        </a:rPr>
                        <a:t>entrega de propuesta al centro y reunión de cierre. </a:t>
                      </a: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1000" dirty="0">
                        <a:latin typeface="+mj-lt"/>
                        <a:ea typeface="Calibri"/>
                      </a:endParaRP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1000" dirty="0" smtClean="0">
                        <a:latin typeface="+mj-lt"/>
                        <a:ea typeface="Calibri"/>
                      </a:endParaRPr>
                    </a:p>
                    <a:p>
                      <a:pPr algn="ctr">
                        <a:lnSpc>
                          <a:spcPct val="115000"/>
                        </a:lnSpc>
                        <a:spcAft>
                          <a:spcPts val="1000"/>
                        </a:spcAft>
                      </a:pPr>
                      <a:r>
                        <a:rPr lang="es-CL" sz="1000" dirty="0" smtClean="0">
                          <a:latin typeface="+mj-lt"/>
                          <a:ea typeface="Calibri"/>
                        </a:rPr>
                        <a:t>S.8</a:t>
                      </a:r>
                      <a:endParaRPr lang="es-CL" sz="1000" dirty="0">
                        <a:latin typeface="+mj-lt"/>
                        <a:ea typeface="Calibri"/>
                      </a:endParaRPr>
                    </a:p>
                    <a:p>
                      <a:pPr algn="ctr">
                        <a:lnSpc>
                          <a:spcPct val="115000"/>
                        </a:lnSpc>
                        <a:spcAft>
                          <a:spcPts val="1000"/>
                        </a:spcAft>
                      </a:pPr>
                      <a:r>
                        <a:rPr lang="es-CL" sz="1000" dirty="0">
                          <a:latin typeface="+mj-lt"/>
                          <a:ea typeface="Calibri"/>
                        </a:rPr>
                        <a:t>17 </a:t>
                      </a:r>
                      <a:r>
                        <a:rPr lang="es-CL" sz="1000" dirty="0" smtClean="0">
                          <a:latin typeface="+mj-lt"/>
                          <a:ea typeface="Calibri"/>
                        </a:rPr>
                        <a:t>Nov.</a:t>
                      </a:r>
                      <a:endParaRPr lang="es-CL" sz="1000" dirty="0">
                        <a:latin typeface="+mj-lt"/>
                        <a:ea typeface="Calibri"/>
                      </a:endParaRP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1719">
                <a:tc>
                  <a:txBody>
                    <a:bodyPr/>
                    <a:lstStyle/>
                    <a:p>
                      <a:pPr>
                        <a:lnSpc>
                          <a:spcPct val="115000"/>
                        </a:lnSpc>
                        <a:spcAft>
                          <a:spcPts val="1000"/>
                        </a:spcAft>
                      </a:pPr>
                      <a:r>
                        <a:rPr lang="es-CL" sz="1000" dirty="0">
                          <a:latin typeface="+mj-lt"/>
                          <a:ea typeface="Calibri"/>
                        </a:rPr>
                        <a:t>Presentar borrador de propuesta y analizarla en base a consultas y comentarios de sus pares.</a:t>
                      </a: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dirty="0" smtClean="0">
                          <a:latin typeface="+mj-lt"/>
                          <a:ea typeface="Calibri"/>
                        </a:rPr>
                        <a:t>Retroalimentación </a:t>
                      </a:r>
                      <a:r>
                        <a:rPr lang="es-CL" sz="1000" dirty="0">
                          <a:latin typeface="+mj-lt"/>
                          <a:ea typeface="Calibri"/>
                        </a:rPr>
                        <a:t>de propuestas presentados. </a:t>
                      </a: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s-CL" sz="1000" dirty="0">
                        <a:latin typeface="+mj-lt"/>
                      </a:endParaRP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dirty="0">
                          <a:latin typeface="+mj-lt"/>
                          <a:ea typeface="Calibri"/>
                        </a:rPr>
                        <a:t>Agendar entrega de propuesta al centro y reunión de cierre.</a:t>
                      </a: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1000" dirty="0">
                        <a:latin typeface="+mj-lt"/>
                        <a:ea typeface="Calibri"/>
                      </a:endParaRP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1000" dirty="0" smtClean="0">
                        <a:latin typeface="+mj-lt"/>
                        <a:ea typeface="Calibri"/>
                      </a:endParaRPr>
                    </a:p>
                    <a:p>
                      <a:pPr algn="ctr">
                        <a:lnSpc>
                          <a:spcPct val="115000"/>
                        </a:lnSpc>
                        <a:spcAft>
                          <a:spcPts val="1000"/>
                        </a:spcAft>
                      </a:pPr>
                      <a:r>
                        <a:rPr lang="es-CL" sz="1000" dirty="0" smtClean="0">
                          <a:latin typeface="+mj-lt"/>
                          <a:ea typeface="Calibri"/>
                        </a:rPr>
                        <a:t>S.9</a:t>
                      </a:r>
                      <a:endParaRPr lang="es-CL" sz="1000" dirty="0">
                        <a:latin typeface="+mj-lt"/>
                        <a:ea typeface="Calibri"/>
                      </a:endParaRPr>
                    </a:p>
                    <a:p>
                      <a:pPr algn="ctr">
                        <a:lnSpc>
                          <a:spcPct val="115000"/>
                        </a:lnSpc>
                        <a:spcAft>
                          <a:spcPts val="1000"/>
                        </a:spcAft>
                      </a:pPr>
                      <a:r>
                        <a:rPr lang="es-CL" sz="1000" dirty="0">
                          <a:latin typeface="+mj-lt"/>
                          <a:ea typeface="Calibri"/>
                        </a:rPr>
                        <a:t>24 </a:t>
                      </a:r>
                      <a:r>
                        <a:rPr lang="es-CL" sz="1000" dirty="0" smtClean="0">
                          <a:latin typeface="+mj-lt"/>
                          <a:ea typeface="Calibri"/>
                        </a:rPr>
                        <a:t>Nov.</a:t>
                      </a:r>
                      <a:endParaRPr lang="es-CL" sz="1000" dirty="0">
                        <a:latin typeface="+mj-lt"/>
                        <a:ea typeface="Calibri"/>
                      </a:endParaRP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Tabla 5"/>
          <p:cNvGraphicFramePr>
            <a:graphicFrameLocks noGrp="1"/>
          </p:cNvGraphicFramePr>
          <p:nvPr/>
        </p:nvGraphicFramePr>
        <p:xfrm>
          <a:off x="136524" y="1485582"/>
          <a:ext cx="9007476" cy="701040"/>
        </p:xfrm>
        <a:graphic>
          <a:graphicData uri="http://schemas.openxmlformats.org/drawingml/2006/table">
            <a:tbl>
              <a:tblPr/>
              <a:tblGrid>
                <a:gridCol w="2399752"/>
                <a:gridCol w="2661911"/>
                <a:gridCol w="1755482"/>
                <a:gridCol w="847793"/>
                <a:gridCol w="749017"/>
                <a:gridCol w="593521"/>
              </a:tblGrid>
              <a:tr h="587375">
                <a:tc>
                  <a:txBody>
                    <a:bodyPr/>
                    <a:lstStyle/>
                    <a:p>
                      <a:pPr algn="ctr">
                        <a:lnSpc>
                          <a:spcPct val="115000"/>
                        </a:lnSpc>
                        <a:spcAft>
                          <a:spcPts val="1000"/>
                        </a:spcAft>
                      </a:pPr>
                      <a:r>
                        <a:rPr lang="es-CL" sz="1000" b="1" dirty="0">
                          <a:latin typeface="+mj-lt"/>
                          <a:ea typeface="Calibri"/>
                        </a:rPr>
                        <a:t>ACTIVIDADES DOCENTE DE TALLER</a:t>
                      </a:r>
                      <a:endParaRPr lang="es-CL" sz="1000" dirty="0">
                        <a:latin typeface="+mj-lt"/>
                        <a:ea typeface="Calibri"/>
                      </a:endParaRPr>
                    </a:p>
                  </a:txBody>
                  <a:tcPr marL="39650" marR="396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a:latin typeface="+mj-lt"/>
                          <a:ea typeface="Calibri"/>
                        </a:rPr>
                        <a:t>INSUMOS DE TALLER</a:t>
                      </a:r>
                      <a:endParaRPr lang="es-CL" sz="1000" dirty="0">
                        <a:latin typeface="+mj-lt"/>
                        <a:ea typeface="Calibri"/>
                      </a:endParaRPr>
                    </a:p>
                  </a:txBody>
                  <a:tcPr marL="39650" marR="39650" marT="0" marB="0">
                    <a:lnL w="12700" cap="flat" cmpd="sng" algn="ctr">
                      <a:solidFill>
                        <a:srgbClr val="000000"/>
                      </a:solidFill>
                      <a:prstDash val="solid"/>
                      <a:round/>
                      <a:headEnd type="none" w="med" len="med"/>
                      <a:tailEnd type="none" w="med" len="med"/>
                    </a:lnL>
                  </a:tcPr>
                </a:tc>
                <a:tc>
                  <a:txBody>
                    <a:bodyPr/>
                    <a:lstStyle/>
                    <a:p>
                      <a:pPr algn="ctr">
                        <a:lnSpc>
                          <a:spcPct val="115000"/>
                        </a:lnSpc>
                        <a:spcAft>
                          <a:spcPts val="1000"/>
                        </a:spcAft>
                      </a:pPr>
                      <a:r>
                        <a:rPr lang="es-CL" sz="1000" b="1" dirty="0">
                          <a:latin typeface="+mj-lt"/>
                          <a:ea typeface="Calibri"/>
                        </a:rPr>
                        <a:t>TAREAS </a:t>
                      </a:r>
                      <a:r>
                        <a:rPr lang="es-CL" sz="1000" b="1" dirty="0" smtClean="0">
                          <a:latin typeface="+mj-lt"/>
                          <a:ea typeface="Calibri"/>
                        </a:rPr>
                        <a:t>ASOCIADASESTUDIANTE </a:t>
                      </a:r>
                      <a:r>
                        <a:rPr lang="es-CL" sz="1000" b="1" dirty="0">
                          <a:latin typeface="+mj-lt"/>
                          <a:ea typeface="Calibri"/>
                        </a:rPr>
                        <a:t>DEL TALLER (trabajo autónomo)</a:t>
                      </a:r>
                      <a:endParaRPr lang="es-CL" sz="1000" dirty="0">
                        <a:latin typeface="+mj-lt"/>
                        <a:ea typeface="Calibri"/>
                      </a:endParaRPr>
                    </a:p>
                  </a:txBody>
                  <a:tcPr marL="39650" marR="39650" marT="0" marB="0"/>
                </a:tc>
                <a:tc gridSpan="2">
                  <a:txBody>
                    <a:bodyPr/>
                    <a:lstStyle/>
                    <a:p>
                      <a:pPr algn="ctr">
                        <a:lnSpc>
                          <a:spcPct val="115000"/>
                        </a:lnSpc>
                        <a:spcAft>
                          <a:spcPts val="1000"/>
                        </a:spcAft>
                      </a:pPr>
                      <a:r>
                        <a:rPr lang="es-CL" sz="1000" b="1" dirty="0">
                          <a:latin typeface="+mj-lt"/>
                          <a:ea typeface="Calibri"/>
                        </a:rPr>
                        <a:t>ACTIVIDADES  CON  EL ESTUDIANTADO </a:t>
                      </a:r>
                      <a:endParaRPr lang="es-CL" sz="1000" dirty="0">
                        <a:latin typeface="+mj-lt"/>
                        <a:ea typeface="Calibri"/>
                      </a:endParaRPr>
                    </a:p>
                  </a:txBody>
                  <a:tcPr marL="39650" marR="39650" marT="0" marB="0"/>
                </a:tc>
                <a:tc hMerge="1">
                  <a:txBody>
                    <a:bodyPr/>
                    <a:lstStyle/>
                    <a:p>
                      <a:pPr algn="ctr">
                        <a:lnSpc>
                          <a:spcPct val="115000"/>
                        </a:lnSpc>
                        <a:spcAft>
                          <a:spcPts val="1000"/>
                        </a:spcAft>
                      </a:pPr>
                      <a:endParaRPr lang="es-CL" sz="1000" dirty="0">
                        <a:latin typeface="+mj-lt"/>
                        <a:ea typeface="Calibri"/>
                      </a:endParaRPr>
                    </a:p>
                  </a:txBody>
                  <a:tcPr marL="39649" marR="39649" marT="0" marB="0"/>
                </a:tc>
                <a:tc>
                  <a:txBody>
                    <a:bodyPr/>
                    <a:lstStyle/>
                    <a:p>
                      <a:pPr marL="0" marR="0" indent="0" algn="ctr" defTabSz="914400" rtl="0" eaLnBrk="1" fontAlgn="auto" latinLnBrk="0" hangingPunct="1">
                        <a:lnSpc>
                          <a:spcPct val="115000"/>
                        </a:lnSpc>
                        <a:spcBef>
                          <a:spcPts val="0"/>
                        </a:spcBef>
                        <a:spcAft>
                          <a:spcPts val="1000"/>
                        </a:spcAft>
                        <a:buClr>
                          <a:srgbClr val="000000"/>
                        </a:buClr>
                        <a:buSzTx/>
                        <a:buFont typeface="Arial"/>
                        <a:buNone/>
                        <a:tabLst/>
                        <a:defRPr/>
                      </a:pPr>
                      <a:r>
                        <a:rPr lang="es-CL" sz="1000" b="1" i="0" u="none" strike="noStrike" cap="none" dirty="0" smtClean="0">
                          <a:solidFill>
                            <a:schemeClr val="tx1"/>
                          </a:solidFill>
                          <a:latin typeface="+mn-lt"/>
                          <a:ea typeface="Calibri"/>
                          <a:cs typeface="+mn-cs"/>
                          <a:sym typeface="Arial"/>
                        </a:rPr>
                        <a:t>FE CHA</a:t>
                      </a:r>
                      <a:endParaRPr lang="es-CL" sz="1000" b="0" i="0" u="none" strike="noStrike" cap="none" dirty="0" smtClean="0">
                        <a:solidFill>
                          <a:schemeClr val="tx1"/>
                        </a:solidFill>
                        <a:latin typeface="+mn-lt"/>
                        <a:ea typeface="Calibri"/>
                        <a:cs typeface="+mn-cs"/>
                        <a:sym typeface="Arial"/>
                      </a:endParaRPr>
                    </a:p>
                    <a:p>
                      <a:pPr algn="ctr">
                        <a:lnSpc>
                          <a:spcPct val="115000"/>
                        </a:lnSpc>
                        <a:spcAft>
                          <a:spcPts val="1000"/>
                        </a:spcAft>
                      </a:pPr>
                      <a:endParaRPr lang="es-CL" sz="1000" dirty="0">
                        <a:latin typeface="+mj-lt"/>
                        <a:ea typeface="Calibri"/>
                      </a:endParaRPr>
                    </a:p>
                  </a:txBody>
                  <a:tcPr marL="39650" marR="39650" marT="0" marB="0"/>
                </a:tc>
              </a:tr>
            </a:tbl>
          </a:graphicData>
        </a:graphic>
      </p:graphicFrame>
    </p:spTree>
    <p:extLst>
      <p:ext uri="{BB962C8B-B14F-4D97-AF65-F5344CB8AC3E}">
        <p14:creationId xmlns="" xmlns:p14="http://schemas.microsoft.com/office/powerpoint/2010/main" val="3207351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0" y="1992313"/>
          <a:ext cx="9144000" cy="4327524"/>
        </p:xfrm>
        <a:graphic>
          <a:graphicData uri="http://schemas.openxmlformats.org/drawingml/2006/table">
            <a:tbl>
              <a:tblPr/>
              <a:tblGrid>
                <a:gridCol w="3352482"/>
                <a:gridCol w="1553349"/>
                <a:gridCol w="2064873"/>
                <a:gridCol w="849397"/>
                <a:gridCol w="818932"/>
                <a:gridCol w="504967"/>
              </a:tblGrid>
              <a:tr h="701055">
                <a:tc>
                  <a:txBody>
                    <a:bodyPr/>
                    <a:lstStyle/>
                    <a:p>
                      <a:pPr>
                        <a:lnSpc>
                          <a:spcPct val="115000"/>
                        </a:lnSpc>
                        <a:spcAft>
                          <a:spcPts val="1000"/>
                        </a:spcAft>
                      </a:pPr>
                      <a:r>
                        <a:rPr lang="es-CL" sz="1000" dirty="0">
                          <a:latin typeface="+mj-lt"/>
                          <a:ea typeface="Calibri"/>
                        </a:rPr>
                        <a:t>Socializar y dialogar la propuesta final.  </a:t>
                      </a:r>
                    </a:p>
                    <a:p>
                      <a:pPr>
                        <a:lnSpc>
                          <a:spcPct val="115000"/>
                        </a:lnSpc>
                        <a:spcAft>
                          <a:spcPts val="1000"/>
                        </a:spcAft>
                      </a:pPr>
                      <a:r>
                        <a:rPr lang="es-CL" sz="1000" dirty="0">
                          <a:latin typeface="+mj-lt"/>
                          <a:ea typeface="Calibri"/>
                        </a:rPr>
                        <a:t>Se evalúa afiche y presentación oral. </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dirty="0">
                          <a:latin typeface="+mj-lt"/>
                          <a:ea typeface="Calibri"/>
                        </a:rPr>
                        <a:t>Evaluar propuesta</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s-CL" sz="1000" dirty="0">
                        <a:latin typeface="+mj-lt"/>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b="1" dirty="0">
                          <a:solidFill>
                            <a:schemeClr val="tx1"/>
                          </a:solidFill>
                          <a:latin typeface="+mj-lt"/>
                          <a:ea typeface="Calibri"/>
                        </a:rPr>
                        <a:t>Entrega Propuesta al Centro Educativo</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a:solidFill>
                            <a:schemeClr val="tx1"/>
                          </a:solidFill>
                          <a:latin typeface="+mj-lt"/>
                          <a:ea typeface="Calibri"/>
                        </a:rPr>
                        <a:t>Entrega de propuesta al centro educativo</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smtClean="0">
                          <a:solidFill>
                            <a:schemeClr val="tx1"/>
                          </a:solidFill>
                          <a:latin typeface="+mj-lt"/>
                          <a:ea typeface="Calibri"/>
                        </a:rPr>
                        <a:t>S.</a:t>
                      </a:r>
                      <a:r>
                        <a:rPr lang="es-CL" sz="1000" b="1" baseline="0" dirty="0" smtClean="0">
                          <a:solidFill>
                            <a:schemeClr val="tx1"/>
                          </a:solidFill>
                          <a:latin typeface="+mj-lt"/>
                          <a:ea typeface="Calibri"/>
                        </a:rPr>
                        <a:t> </a:t>
                      </a:r>
                      <a:r>
                        <a:rPr lang="es-CL" sz="1000" b="1" dirty="0" smtClean="0">
                          <a:solidFill>
                            <a:schemeClr val="tx1"/>
                          </a:solidFill>
                          <a:latin typeface="+mj-lt"/>
                          <a:ea typeface="Calibri"/>
                        </a:rPr>
                        <a:t>10</a:t>
                      </a:r>
                    </a:p>
                    <a:p>
                      <a:pPr algn="ctr">
                        <a:lnSpc>
                          <a:spcPct val="115000"/>
                        </a:lnSpc>
                        <a:spcAft>
                          <a:spcPts val="1000"/>
                        </a:spcAft>
                      </a:pPr>
                      <a:r>
                        <a:rPr lang="es-CL" sz="1000" b="1" dirty="0" smtClean="0">
                          <a:solidFill>
                            <a:schemeClr val="tx1"/>
                          </a:solidFill>
                          <a:latin typeface="+mj-lt"/>
                          <a:ea typeface="Calibri"/>
                        </a:rPr>
                        <a:t>1 Dic.</a:t>
                      </a:r>
                      <a:endParaRPr lang="es-CL" sz="1000" b="1" dirty="0">
                        <a:solidFill>
                          <a:schemeClr val="tx1"/>
                        </a:solidFill>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530">
                <a:tc rowSpan="2">
                  <a:txBody>
                    <a:bodyPr/>
                    <a:lstStyle/>
                    <a:p>
                      <a:pPr>
                        <a:lnSpc>
                          <a:spcPct val="115000"/>
                        </a:lnSpc>
                        <a:spcAft>
                          <a:spcPts val="1000"/>
                        </a:spcAft>
                      </a:pPr>
                      <a:r>
                        <a:rPr lang="es-CL" sz="1000" b="1" dirty="0">
                          <a:latin typeface="+mj-lt"/>
                          <a:ea typeface="Calibri"/>
                        </a:rPr>
                        <a:t>Presentación Evaluación: </a:t>
                      </a:r>
                      <a:r>
                        <a:rPr lang="es-CL" sz="1000" dirty="0">
                          <a:latin typeface="+mj-lt"/>
                          <a:ea typeface="Calibri"/>
                        </a:rPr>
                        <a:t>Pauta de portafolios. </a:t>
                      </a:r>
                    </a:p>
                    <a:p>
                      <a:pPr>
                        <a:lnSpc>
                          <a:spcPct val="115000"/>
                        </a:lnSpc>
                        <a:spcAft>
                          <a:spcPts val="1000"/>
                        </a:spcAft>
                      </a:pPr>
                      <a:r>
                        <a:rPr lang="es-CL" sz="1000" dirty="0">
                          <a:latin typeface="+mj-lt"/>
                          <a:ea typeface="Calibri"/>
                        </a:rPr>
                        <a:t>Reflexionar sobre el proceso: perfil institucional, gestión de aula, contexto de pandemia, reflexionar sobre el proceso: identidad y labor docente.  Incorporar preguntas del proceso de Práctica.</a:t>
                      </a:r>
                    </a:p>
                    <a:p>
                      <a:pPr>
                        <a:lnSpc>
                          <a:spcPct val="115000"/>
                        </a:lnSpc>
                        <a:spcAft>
                          <a:spcPts val="1000"/>
                        </a:spcAft>
                      </a:pPr>
                      <a:r>
                        <a:rPr lang="es-CL" sz="1000" dirty="0">
                          <a:latin typeface="+mj-lt"/>
                          <a:ea typeface="Calibri"/>
                        </a:rPr>
                        <a:t>Integrar retroalimentación del centro sobre la propuesta a portafolios.</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1000"/>
                        </a:spcAft>
                      </a:pPr>
                      <a:r>
                        <a:rPr lang="es-CL" sz="1000" dirty="0">
                          <a:latin typeface="+mj-lt"/>
                          <a:ea typeface="Calibri"/>
                        </a:rPr>
                        <a:t>Pauta de reflexión (construir)</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1000"/>
                        </a:spcAft>
                      </a:pPr>
                      <a:r>
                        <a:rPr lang="es-CL" sz="1000" dirty="0">
                          <a:latin typeface="+mj-lt"/>
                          <a:ea typeface="Calibri"/>
                        </a:rPr>
                        <a:t>Reflexionar sobre el proceso. </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algn="ctr">
                        <a:lnSpc>
                          <a:spcPct val="115000"/>
                        </a:lnSpc>
                        <a:spcAft>
                          <a:spcPts val="1000"/>
                        </a:spcAft>
                      </a:pPr>
                      <a:r>
                        <a:rPr lang="es-CL" sz="1000" dirty="0">
                          <a:latin typeface="+mj-lt"/>
                          <a:ea typeface="Calibri"/>
                        </a:rPr>
                        <a:t>Cierre con el centro: Evaluación del proceso, de estudiantes y retroalimentación propuesta. </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s-CL"/>
                    </a:p>
                  </a:txBody>
                  <a:tcPr/>
                </a:tc>
                <a:tc>
                  <a:txBody>
                    <a:bodyPr/>
                    <a:lstStyle/>
                    <a:p>
                      <a:pPr algn="ctr">
                        <a:lnSpc>
                          <a:spcPct val="115000"/>
                        </a:lnSpc>
                        <a:spcAft>
                          <a:spcPts val="1000"/>
                        </a:spcAft>
                      </a:pPr>
                      <a:r>
                        <a:rPr lang="es-CL" sz="1000" dirty="0" smtClean="0">
                          <a:latin typeface="+mj-lt"/>
                          <a:ea typeface="Calibri"/>
                        </a:rPr>
                        <a:t>S.11</a:t>
                      </a:r>
                    </a:p>
                    <a:p>
                      <a:pPr algn="ctr">
                        <a:lnSpc>
                          <a:spcPct val="115000"/>
                        </a:lnSpc>
                        <a:spcAft>
                          <a:spcPts val="1000"/>
                        </a:spcAft>
                      </a:pPr>
                      <a:r>
                        <a:rPr lang="es-CL" sz="1000" dirty="0" smtClean="0">
                          <a:latin typeface="+mj-lt"/>
                          <a:ea typeface="Calibri"/>
                        </a:rPr>
                        <a:t>8 Dic.</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3322">
                <a:tc vMerge="1">
                  <a:txBody>
                    <a:bodyPr/>
                    <a:lstStyle/>
                    <a:p>
                      <a:endParaRPr lang="es-CL"/>
                    </a:p>
                  </a:txBody>
                  <a:tcPr/>
                </a:tc>
                <a:tc vMerge="1">
                  <a:txBody>
                    <a:bodyPr/>
                    <a:lstStyle/>
                    <a:p>
                      <a:endParaRPr lang="es-CL"/>
                    </a:p>
                  </a:txBody>
                  <a:tcPr/>
                </a:tc>
                <a:tc vMerge="1">
                  <a:txBody>
                    <a:bodyPr/>
                    <a:lstStyle/>
                    <a:p>
                      <a:endParaRPr lang="es-CL"/>
                    </a:p>
                  </a:txBody>
                  <a:tcPr/>
                </a:tc>
                <a:tc gridSpan="2" vMerge="1">
                  <a:txBody>
                    <a:bodyPr/>
                    <a:lstStyle/>
                    <a:p>
                      <a:endParaRPr lang="es-CL"/>
                    </a:p>
                  </a:txBody>
                  <a:tcPr/>
                </a:tc>
                <a:tc hMerge="1" vMerge="1">
                  <a:txBody>
                    <a:bodyPr/>
                    <a:lstStyle/>
                    <a:p>
                      <a:endParaRPr lang="es-CL"/>
                    </a:p>
                  </a:txBody>
                  <a:tcPr/>
                </a:tc>
                <a:tc>
                  <a:txBody>
                    <a:bodyPr/>
                    <a:lstStyle/>
                    <a:p>
                      <a:pPr algn="ctr">
                        <a:lnSpc>
                          <a:spcPct val="115000"/>
                        </a:lnSpc>
                        <a:spcAft>
                          <a:spcPts val="1000"/>
                        </a:spcAft>
                      </a:pPr>
                      <a:r>
                        <a:rPr lang="es-CL" sz="1000" dirty="0" smtClean="0">
                          <a:latin typeface="+mj-lt"/>
                          <a:ea typeface="Calibri"/>
                        </a:rPr>
                        <a:t>S12</a:t>
                      </a:r>
                    </a:p>
                    <a:p>
                      <a:pPr algn="ctr">
                        <a:lnSpc>
                          <a:spcPct val="115000"/>
                        </a:lnSpc>
                        <a:spcAft>
                          <a:spcPts val="1000"/>
                        </a:spcAft>
                      </a:pPr>
                      <a:r>
                        <a:rPr lang="es-CL" sz="1000" dirty="0" smtClean="0">
                          <a:latin typeface="+mj-lt"/>
                          <a:ea typeface="Calibri"/>
                        </a:rPr>
                        <a:t>15 Dic.</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7636">
                <a:tc gridSpan="3">
                  <a:txBody>
                    <a:bodyPr/>
                    <a:lstStyle/>
                    <a:p>
                      <a:pPr algn="ctr">
                        <a:lnSpc>
                          <a:spcPct val="115000"/>
                        </a:lnSpc>
                        <a:spcAft>
                          <a:spcPts val="1000"/>
                        </a:spcAft>
                      </a:pPr>
                      <a:r>
                        <a:rPr lang="es-CL" sz="1200" b="1" dirty="0">
                          <a:latin typeface="+mj-lt"/>
                          <a:ea typeface="Calibri"/>
                        </a:rPr>
                        <a:t>Clase Magistral: </a:t>
                      </a:r>
                    </a:p>
                    <a:p>
                      <a:pPr algn="ctr">
                        <a:lnSpc>
                          <a:spcPct val="115000"/>
                        </a:lnSpc>
                        <a:spcAft>
                          <a:spcPts val="1000"/>
                        </a:spcAft>
                      </a:pPr>
                      <a:r>
                        <a:rPr lang="es-CL" sz="1200" b="1" dirty="0">
                          <a:latin typeface="+mj-lt"/>
                          <a:ea typeface="Calibri"/>
                        </a:rPr>
                        <a:t>Idea: Panel “Enseñanza en tiempos de pandemia” (Navarro, etc.) </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gridSpan="2">
                  <a:txBody>
                    <a:bodyPr/>
                    <a:lstStyle/>
                    <a:p>
                      <a:pPr algn="ctr">
                        <a:lnSpc>
                          <a:spcPct val="115000"/>
                        </a:lnSpc>
                        <a:spcAft>
                          <a:spcPts val="1000"/>
                        </a:spcAft>
                      </a:pPr>
                      <a:r>
                        <a:rPr lang="es-CL" sz="1200" b="1" dirty="0">
                          <a:latin typeface="+mj-lt"/>
                          <a:ea typeface="Calibri"/>
                        </a:rPr>
                        <a:t>Sin Actividades</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a:txBody>
                    <a:bodyPr/>
                    <a:lstStyle/>
                    <a:p>
                      <a:pPr algn="ctr">
                        <a:lnSpc>
                          <a:spcPct val="115000"/>
                        </a:lnSpc>
                        <a:spcAft>
                          <a:spcPts val="1000"/>
                        </a:spcAft>
                      </a:pPr>
                      <a:r>
                        <a:rPr lang="es-CL" sz="1000" dirty="0">
                          <a:latin typeface="+mj-lt"/>
                          <a:ea typeface="Calibri"/>
                        </a:rPr>
                        <a:t>22 </a:t>
                      </a:r>
                      <a:r>
                        <a:rPr lang="es-CL" sz="1000" dirty="0" smtClean="0">
                          <a:latin typeface="+mj-lt"/>
                          <a:ea typeface="Calibri"/>
                        </a:rPr>
                        <a:t>Dic.</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2393">
                <a:tc gridSpan="5">
                  <a:txBody>
                    <a:bodyPr/>
                    <a:lstStyle/>
                    <a:p>
                      <a:pPr algn="ctr">
                        <a:lnSpc>
                          <a:spcPct val="115000"/>
                        </a:lnSpc>
                        <a:spcAft>
                          <a:spcPts val="1000"/>
                        </a:spcAft>
                      </a:pPr>
                      <a:r>
                        <a:rPr lang="es-CL" sz="1200" b="1" dirty="0">
                          <a:latin typeface="+mj-lt"/>
                          <a:ea typeface="Calibri"/>
                        </a:rPr>
                        <a:t>Receso Institucional</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a:txBody>
                    <a:bodyPr/>
                    <a:lstStyle/>
                    <a:p>
                      <a:pPr algn="ctr">
                        <a:lnSpc>
                          <a:spcPct val="115000"/>
                        </a:lnSpc>
                        <a:spcAft>
                          <a:spcPts val="1000"/>
                        </a:spcAft>
                      </a:pPr>
                      <a:r>
                        <a:rPr lang="es-CL" sz="1000" dirty="0">
                          <a:latin typeface="+mj-lt"/>
                          <a:ea typeface="Calibri"/>
                        </a:rPr>
                        <a:t>29 </a:t>
                      </a:r>
                      <a:r>
                        <a:rPr lang="es-CL" sz="1000" dirty="0" smtClean="0">
                          <a:latin typeface="+mj-lt"/>
                          <a:ea typeface="Calibri"/>
                        </a:rPr>
                        <a:t>Dic.</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8058">
                <a:tc>
                  <a:txBody>
                    <a:bodyPr/>
                    <a:lstStyle/>
                    <a:p>
                      <a:pPr>
                        <a:lnSpc>
                          <a:spcPct val="115000"/>
                        </a:lnSpc>
                        <a:spcAft>
                          <a:spcPts val="1000"/>
                        </a:spcAft>
                      </a:pPr>
                      <a:r>
                        <a:rPr lang="es-CL" sz="1000" dirty="0">
                          <a:latin typeface="+mj-lt"/>
                          <a:ea typeface="Calibri"/>
                        </a:rPr>
                        <a:t>Construir el portafolio, integrando productos y preguntas orientadoras  de estos (bitácora), reflexión final sobre la retroalimentación obtenida desde el centro y reflexión final del proceso de práctica.</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s-CL" sz="1000" dirty="0">
                        <a:latin typeface="+mj-lt"/>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dirty="0">
                          <a:latin typeface="+mj-lt"/>
                          <a:ea typeface="Calibri"/>
                        </a:rPr>
                        <a:t>Reflexionar sobre el proceso. </a:t>
                      </a:r>
                    </a:p>
                    <a:p>
                      <a:pPr>
                        <a:lnSpc>
                          <a:spcPct val="115000"/>
                        </a:lnSpc>
                        <a:spcAft>
                          <a:spcPts val="1000"/>
                        </a:spcAft>
                      </a:pPr>
                      <a:r>
                        <a:rPr lang="es-CL" sz="1000" dirty="0">
                          <a:latin typeface="+mj-lt"/>
                          <a:ea typeface="Calibri"/>
                        </a:rPr>
                        <a:t>Integrar retroalimentación del centro sobre la propuesta a portafolios. </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1000"/>
                        </a:spcAft>
                      </a:pPr>
                      <a:r>
                        <a:rPr lang="es-CL" sz="1000" dirty="0" smtClean="0">
                          <a:latin typeface="+mj-lt"/>
                          <a:ea typeface="Calibri"/>
                        </a:rPr>
                        <a:t>Entrevista</a:t>
                      </a:r>
                      <a:r>
                        <a:rPr lang="es-CL" sz="1000" baseline="0" dirty="0" smtClean="0">
                          <a:latin typeface="+mj-lt"/>
                          <a:ea typeface="Calibri"/>
                        </a:rPr>
                        <a:t> con tutoras</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a:txBody>
                    <a:bodyPr/>
                    <a:lstStyle/>
                    <a:p>
                      <a:pPr algn="ctr">
                        <a:lnSpc>
                          <a:spcPct val="115000"/>
                        </a:lnSpc>
                        <a:spcAft>
                          <a:spcPts val="1000"/>
                        </a:spcAft>
                      </a:pPr>
                      <a:r>
                        <a:rPr lang="es-CL" sz="1000" dirty="0" smtClean="0">
                          <a:latin typeface="+mj-lt"/>
                          <a:ea typeface="Calibri"/>
                        </a:rPr>
                        <a:t>S13</a:t>
                      </a:r>
                    </a:p>
                    <a:p>
                      <a:pPr algn="ctr">
                        <a:lnSpc>
                          <a:spcPct val="115000"/>
                        </a:lnSpc>
                        <a:spcAft>
                          <a:spcPts val="1000"/>
                        </a:spcAft>
                      </a:pPr>
                      <a:r>
                        <a:rPr lang="es-CL" sz="1000" dirty="0" smtClean="0">
                          <a:latin typeface="+mj-lt"/>
                          <a:ea typeface="Calibri"/>
                        </a:rPr>
                        <a:t>5 </a:t>
                      </a:r>
                      <a:r>
                        <a:rPr lang="es-CL" sz="1000" dirty="0">
                          <a:latin typeface="+mj-lt"/>
                          <a:ea typeface="Calibri"/>
                        </a:rPr>
                        <a:t>Ene</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530">
                <a:tc gridSpan="5">
                  <a:txBody>
                    <a:bodyPr/>
                    <a:lstStyle/>
                    <a:p>
                      <a:pPr algn="ctr">
                        <a:lnSpc>
                          <a:spcPct val="115000"/>
                        </a:lnSpc>
                        <a:spcAft>
                          <a:spcPts val="1000"/>
                        </a:spcAft>
                      </a:pPr>
                      <a:endParaRPr lang="es-CL" sz="1000" b="1" dirty="0" smtClean="0">
                        <a:solidFill>
                          <a:srgbClr val="FF0000"/>
                        </a:solidFill>
                        <a:latin typeface="+mj-lt"/>
                        <a:ea typeface="Calibri"/>
                      </a:endParaRPr>
                    </a:p>
                    <a:p>
                      <a:pPr algn="ctr">
                        <a:lnSpc>
                          <a:spcPct val="115000"/>
                        </a:lnSpc>
                        <a:spcAft>
                          <a:spcPts val="1000"/>
                        </a:spcAft>
                      </a:pPr>
                      <a:r>
                        <a:rPr lang="es-CL" sz="1000" b="1" dirty="0" smtClean="0">
                          <a:solidFill>
                            <a:schemeClr val="tx1"/>
                          </a:solidFill>
                          <a:latin typeface="+mj-lt"/>
                          <a:ea typeface="Calibri"/>
                        </a:rPr>
                        <a:t>ENTREGA DE PORTAFOLIOS</a:t>
                      </a:r>
                      <a:endParaRPr lang="es-CL" sz="1000" b="1" dirty="0">
                        <a:solidFill>
                          <a:schemeClr val="tx1"/>
                        </a:solidFill>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a:txBody>
                    <a:bodyPr/>
                    <a:lstStyle/>
                    <a:p>
                      <a:pPr algn="ctr">
                        <a:lnSpc>
                          <a:spcPct val="115000"/>
                        </a:lnSpc>
                        <a:spcAft>
                          <a:spcPts val="1000"/>
                        </a:spcAft>
                      </a:pPr>
                      <a:r>
                        <a:rPr lang="es-CL" sz="1000" b="1" dirty="0" smtClean="0">
                          <a:solidFill>
                            <a:schemeClr val="tx1"/>
                          </a:solidFill>
                          <a:latin typeface="+mj-lt"/>
                          <a:ea typeface="Calibri"/>
                        </a:rPr>
                        <a:t>S.14</a:t>
                      </a:r>
                    </a:p>
                    <a:p>
                      <a:pPr algn="ctr">
                        <a:lnSpc>
                          <a:spcPct val="115000"/>
                        </a:lnSpc>
                        <a:spcAft>
                          <a:spcPts val="1000"/>
                        </a:spcAft>
                      </a:pPr>
                      <a:r>
                        <a:rPr lang="es-CL" sz="1000" b="1" dirty="0" smtClean="0">
                          <a:solidFill>
                            <a:schemeClr val="tx1"/>
                          </a:solidFill>
                          <a:latin typeface="+mj-lt"/>
                          <a:ea typeface="Calibri"/>
                        </a:rPr>
                        <a:t>12 </a:t>
                      </a:r>
                      <a:r>
                        <a:rPr lang="es-CL" sz="1000" b="1" dirty="0">
                          <a:solidFill>
                            <a:schemeClr val="tx1"/>
                          </a:solidFill>
                          <a:latin typeface="+mj-lt"/>
                          <a:ea typeface="Calibri"/>
                        </a:rPr>
                        <a:t>Ene</a:t>
                      </a: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Tabla 2"/>
          <p:cNvGraphicFramePr>
            <a:graphicFrameLocks noGrp="1"/>
          </p:cNvGraphicFramePr>
          <p:nvPr/>
        </p:nvGraphicFramePr>
        <p:xfrm>
          <a:off x="0" y="1341438"/>
          <a:ext cx="9144000" cy="652780"/>
        </p:xfrm>
        <a:graphic>
          <a:graphicData uri="http://schemas.openxmlformats.org/drawingml/2006/table">
            <a:tbl>
              <a:tblPr/>
              <a:tblGrid>
                <a:gridCol w="3343701"/>
                <a:gridCol w="1555845"/>
                <a:gridCol w="2060812"/>
                <a:gridCol w="820756"/>
                <a:gridCol w="857919"/>
                <a:gridCol w="504967"/>
              </a:tblGrid>
              <a:tr h="652462">
                <a:tc>
                  <a:txBody>
                    <a:bodyPr/>
                    <a:lstStyle/>
                    <a:p>
                      <a:pPr algn="ctr">
                        <a:lnSpc>
                          <a:spcPct val="115000"/>
                        </a:lnSpc>
                        <a:spcAft>
                          <a:spcPts val="1000"/>
                        </a:spcAft>
                      </a:pPr>
                      <a:r>
                        <a:rPr lang="es-CL" sz="1000" b="1" dirty="0">
                          <a:latin typeface="+mj-lt"/>
                          <a:ea typeface="Calibri"/>
                        </a:rPr>
                        <a:t>ACTIVIDADES DOCENTE DE TALLER</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a:latin typeface="+mj-lt"/>
                          <a:ea typeface="Calibri"/>
                        </a:rPr>
                        <a:t>INSUMOS DE TALLER</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tcPr>
                </a:tc>
                <a:tc>
                  <a:txBody>
                    <a:bodyPr/>
                    <a:lstStyle/>
                    <a:p>
                      <a:pPr algn="ctr">
                        <a:lnSpc>
                          <a:spcPct val="115000"/>
                        </a:lnSpc>
                        <a:spcAft>
                          <a:spcPts val="1000"/>
                        </a:spcAft>
                      </a:pPr>
                      <a:r>
                        <a:rPr lang="es-CL" sz="1000" b="1" dirty="0">
                          <a:latin typeface="+mj-lt"/>
                          <a:ea typeface="Calibri"/>
                        </a:rPr>
                        <a:t>TAREAS </a:t>
                      </a:r>
                      <a:r>
                        <a:rPr lang="es-CL" sz="1000" b="1" dirty="0" smtClean="0">
                          <a:latin typeface="+mj-lt"/>
                          <a:ea typeface="Calibri"/>
                        </a:rPr>
                        <a:t>ASOCIADASESTUDIANTE </a:t>
                      </a:r>
                      <a:r>
                        <a:rPr lang="es-CL" sz="1000" b="1" dirty="0">
                          <a:latin typeface="+mj-lt"/>
                          <a:ea typeface="Calibri"/>
                        </a:rPr>
                        <a:t>DEL TALLER (trabajo autónomo)</a:t>
                      </a:r>
                      <a:endParaRPr lang="es-CL" sz="1000" dirty="0">
                        <a:latin typeface="+mj-lt"/>
                        <a:ea typeface="Calibri"/>
                      </a:endParaRPr>
                    </a:p>
                  </a:txBody>
                  <a:tcPr marL="39649" marR="39649" marT="0" marB="0"/>
                </a:tc>
                <a:tc gridSpan="2">
                  <a:txBody>
                    <a:bodyPr/>
                    <a:lstStyle/>
                    <a:p>
                      <a:pPr algn="ctr">
                        <a:lnSpc>
                          <a:spcPct val="115000"/>
                        </a:lnSpc>
                        <a:spcAft>
                          <a:spcPts val="1000"/>
                        </a:spcAft>
                      </a:pPr>
                      <a:r>
                        <a:rPr lang="es-CL" sz="1000" b="1" dirty="0">
                          <a:latin typeface="+mj-lt"/>
                          <a:ea typeface="Calibri"/>
                        </a:rPr>
                        <a:t>ACTIVIDADES  CON  EL ESTUDIANTADO </a:t>
                      </a:r>
                      <a:endParaRPr lang="es-CL" sz="1000" dirty="0">
                        <a:latin typeface="+mj-lt"/>
                        <a:ea typeface="Calibri"/>
                      </a:endParaRPr>
                    </a:p>
                  </a:txBody>
                  <a:tcPr marL="39649" marR="39649" marT="0" marB="0"/>
                </a:tc>
                <a:tc hMerge="1">
                  <a:txBody>
                    <a:bodyPr/>
                    <a:lstStyle/>
                    <a:p>
                      <a:pPr algn="ctr">
                        <a:lnSpc>
                          <a:spcPct val="115000"/>
                        </a:lnSpc>
                        <a:spcAft>
                          <a:spcPts val="1000"/>
                        </a:spcAft>
                      </a:pPr>
                      <a:endParaRPr lang="es-CL" sz="1000" dirty="0">
                        <a:latin typeface="+mj-lt"/>
                        <a:ea typeface="Calibri"/>
                      </a:endParaRPr>
                    </a:p>
                  </a:txBody>
                  <a:tcPr marL="39649" marR="39649" marT="0" marB="0"/>
                </a:tc>
                <a:tc>
                  <a:txBody>
                    <a:bodyPr/>
                    <a:lstStyle/>
                    <a:p>
                      <a:pPr marL="0" marR="0" indent="0" algn="ctr" defTabSz="914400" rtl="0" eaLnBrk="1" fontAlgn="auto" latinLnBrk="0" hangingPunct="1">
                        <a:lnSpc>
                          <a:spcPct val="115000"/>
                        </a:lnSpc>
                        <a:spcBef>
                          <a:spcPts val="0"/>
                        </a:spcBef>
                        <a:spcAft>
                          <a:spcPts val="1000"/>
                        </a:spcAft>
                        <a:buClr>
                          <a:srgbClr val="000000"/>
                        </a:buClr>
                        <a:buSzTx/>
                        <a:buFont typeface="Arial"/>
                        <a:buNone/>
                        <a:tabLst/>
                        <a:defRPr/>
                      </a:pPr>
                      <a:r>
                        <a:rPr lang="es-CL" sz="1000" b="1" i="0" u="none" strike="noStrike" cap="none" dirty="0" smtClean="0">
                          <a:solidFill>
                            <a:schemeClr val="tx1"/>
                          </a:solidFill>
                          <a:latin typeface="+mn-lt"/>
                          <a:ea typeface="Calibri"/>
                          <a:cs typeface="+mn-cs"/>
                          <a:sym typeface="Arial"/>
                        </a:rPr>
                        <a:t>FE CHA</a:t>
                      </a:r>
                      <a:endParaRPr lang="es-CL" sz="1000" b="0" i="0" u="none" strike="noStrike" cap="none" dirty="0" smtClean="0">
                        <a:solidFill>
                          <a:schemeClr val="tx1"/>
                        </a:solidFill>
                        <a:latin typeface="+mn-lt"/>
                        <a:ea typeface="Calibri"/>
                        <a:cs typeface="+mn-cs"/>
                        <a:sym typeface="Arial"/>
                      </a:endParaRPr>
                    </a:p>
                    <a:p>
                      <a:pPr algn="ctr">
                        <a:lnSpc>
                          <a:spcPct val="115000"/>
                        </a:lnSpc>
                        <a:spcAft>
                          <a:spcPts val="1000"/>
                        </a:spcAft>
                      </a:pPr>
                      <a:endParaRPr lang="es-CL" sz="1000" dirty="0">
                        <a:latin typeface="+mj-lt"/>
                        <a:ea typeface="Calibri"/>
                      </a:endParaRPr>
                    </a:p>
                  </a:txBody>
                  <a:tcPr marL="39649" marR="39649" marT="0" marB="0"/>
                </a:tc>
              </a:tr>
            </a:tbl>
          </a:graphicData>
        </a:graphic>
      </p:graphicFrame>
      <p:pic>
        <p:nvPicPr>
          <p:cNvPr id="34877" name="Imagen 3"/>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896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812154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1309688" y="941388"/>
            <a:ext cx="6592887" cy="877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eaLnBrk="1" hangingPunct="1">
              <a:buClrTx/>
              <a:buFontTx/>
              <a:buNone/>
            </a:pPr>
            <a:endParaRPr lang="es-CL" altLang="es-CL" sz="1100" b="1" dirty="0">
              <a:solidFill>
                <a:schemeClr val="tx1"/>
              </a:solidFill>
            </a:endParaRPr>
          </a:p>
          <a:p>
            <a:pPr algn="ctr" eaLnBrk="1" hangingPunct="1">
              <a:buClrTx/>
              <a:buFontTx/>
              <a:buNone/>
            </a:pPr>
            <a:r>
              <a:rPr lang="es-CL" altLang="es-CL" sz="4000" b="1" dirty="0">
                <a:solidFill>
                  <a:schemeClr val="tx1"/>
                </a:solidFill>
              </a:rPr>
              <a:t>Evaluación </a:t>
            </a:r>
            <a:endParaRPr lang="es-CL" altLang="es-CL" sz="1200" dirty="0">
              <a:solidFill>
                <a:schemeClr val="tx1"/>
              </a:solidFill>
            </a:endParaRPr>
          </a:p>
        </p:txBody>
      </p:sp>
      <p:sp>
        <p:nvSpPr>
          <p:cNvPr id="35843" name="Título 3"/>
          <p:cNvSpPr txBox="1">
            <a:spLocks noGrp="1"/>
          </p:cNvSpPr>
          <p:nvPr>
            <p:ph type="title"/>
          </p:nvPr>
        </p:nvSpPr>
        <p:spPr>
          <a:xfrm>
            <a:off x="600075" y="1819275"/>
            <a:ext cx="8229600" cy="4800600"/>
          </a:xfrm>
        </p:spPr>
        <p:txBody>
          <a:bodyPr/>
          <a:lstStyle/>
          <a:p>
            <a:pPr algn="l">
              <a:spcBef>
                <a:spcPct val="0"/>
              </a:spcBef>
              <a:spcAft>
                <a:spcPct val="0"/>
              </a:spcAft>
              <a:buClr>
                <a:srgbClr val="000000"/>
              </a:buClr>
              <a:buFont typeface="Calibri" panose="020F0502020204030204" pitchFamily="34" charset="0"/>
              <a:buNone/>
            </a:pP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1. Contextualización:  Aspectos del centro, modalidad pandemia y entrevista. (30%)</a:t>
            </a:r>
            <a:b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b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
            </a:r>
            <a:b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b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2.Diseño de propuesta: identificar objetivos, recursos, tiempos y proyecciones de la propuesta (40%)   </a:t>
            </a:r>
            <a:b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b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
            </a:r>
            <a:b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b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3.Portafolio reflexivo: (30%): </a:t>
            </a:r>
            <a:b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b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  Bitácora de preguntas orientadoras,</a:t>
            </a:r>
            <a:b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b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  Reflexión final del proceso y retroalimentación de la propuesta </a:t>
            </a:r>
            <a:b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b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
            </a:r>
            <a:b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br>
            <a:r>
              <a:rPr lang="es-CL" altLang="es-CL" sz="2400" dirty="0" smtClean="0">
                <a:solidFill>
                  <a:schemeClr val="tx1"/>
                </a:solidFill>
                <a:latin typeface="Arial" panose="020B0604020202020204" pitchFamily="34" charset="0"/>
                <a:cs typeface="Arial" panose="020B0604020202020204" pitchFamily="34" charset="0"/>
                <a:sym typeface="Calibri" panose="020F0502020204030204" pitchFamily="34" charset="0"/>
              </a:rPr>
              <a:t>.</a:t>
            </a:r>
            <a:endParaRPr lang="es-CL" altLang="es-CL" sz="4400" dirty="0" smtClean="0">
              <a:latin typeface="Calibri" panose="020F0502020204030204" pitchFamily="34" charset="0"/>
              <a:cs typeface="Arial" panose="020B0604020202020204" pitchFamily="34" charset="0"/>
              <a:sym typeface="Calibri" panose="020F0502020204030204" pitchFamily="34" charset="0"/>
            </a:endParaRPr>
          </a:p>
        </p:txBody>
      </p:sp>
      <p:pic>
        <p:nvPicPr>
          <p:cNvPr id="35844" name="Imagen 5"/>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965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977846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 name="Google Shape;548;p87"/>
          <p:cNvSpPr txBox="1">
            <a:spLocks noGrp="1"/>
          </p:cNvSpPr>
          <p:nvPr>
            <p:ph type="title"/>
          </p:nvPr>
        </p:nvSpPr>
        <p:spPr>
          <a:xfrm>
            <a:off x="668338" y="1309688"/>
            <a:ext cx="8229600" cy="901700"/>
          </a:xfrm>
        </p:spPr>
        <p:txBody>
          <a:bodyPr/>
          <a:lstStyle/>
          <a:p>
            <a:pPr eaLnBrk="1" fontAlgn="auto" hangingPunct="1">
              <a:buSzPts val="4400"/>
              <a:buFont typeface="Calibri"/>
              <a:buNone/>
              <a:defRPr/>
            </a:pPr>
            <a:r>
              <a:rPr lang="es-CL" sz="4000" b="1" dirty="0" smtClean="0">
                <a:solidFill>
                  <a:schemeClr val="dk1"/>
                </a:solidFill>
                <a:latin typeface="+mj-lt"/>
                <a:ea typeface="Calibri"/>
                <a:cs typeface="Aharoni" panose="02010803020104030203" pitchFamily="2" charset="-79"/>
                <a:sym typeface="Calibri"/>
              </a:rPr>
              <a:t>Práctica P1 Ed Parvularia</a:t>
            </a:r>
            <a:endParaRPr sz="4000" b="1" dirty="0">
              <a:solidFill>
                <a:schemeClr val="dk1"/>
              </a:solidFill>
              <a:latin typeface="+mj-lt"/>
              <a:ea typeface="Calibri"/>
              <a:cs typeface="Aharoni" panose="02010803020104030203" pitchFamily="2" charset="-79"/>
              <a:sym typeface="Calibri"/>
            </a:endParaRPr>
          </a:p>
        </p:txBody>
      </p:sp>
      <p:sp>
        <p:nvSpPr>
          <p:cNvPr id="2" name="Rectángulo redondeado 1"/>
          <p:cNvSpPr/>
          <p:nvPr/>
        </p:nvSpPr>
        <p:spPr>
          <a:xfrm>
            <a:off x="477838" y="2211388"/>
            <a:ext cx="3603625" cy="349408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r>
              <a:rPr lang="es-CL" sz="2400" kern="0" dirty="0">
                <a:solidFill>
                  <a:schemeClr val="tx1"/>
                </a:solidFill>
                <a:sym typeface="Arial"/>
              </a:rPr>
              <a:t>Talleres semanales vía online, dictados por la docente tutora los días </a:t>
            </a:r>
            <a:r>
              <a:rPr lang="es-CL" sz="2400" b="1" kern="0" dirty="0">
                <a:solidFill>
                  <a:schemeClr val="tx1"/>
                </a:solidFill>
                <a:sym typeface="Arial"/>
              </a:rPr>
              <a:t>martes desde las 16:15 a 17:45 hrs.</a:t>
            </a:r>
          </a:p>
          <a:p>
            <a:pPr algn="ctr" eaLnBrk="1" fontAlgn="auto" hangingPunct="1">
              <a:spcBef>
                <a:spcPts val="0"/>
              </a:spcBef>
              <a:spcAft>
                <a:spcPts val="0"/>
              </a:spcAft>
              <a:buClr>
                <a:srgbClr val="000000"/>
              </a:buClr>
              <a:buFont typeface="Arial"/>
              <a:buNone/>
              <a:defRPr/>
            </a:pPr>
            <a:r>
              <a:rPr lang="es-CL" sz="2400" b="1" kern="0" dirty="0">
                <a:solidFill>
                  <a:schemeClr val="tx1"/>
                </a:solidFill>
                <a:sym typeface="Arial"/>
              </a:rPr>
              <a:t>(12 semanas)</a:t>
            </a:r>
          </a:p>
        </p:txBody>
      </p:sp>
      <p:sp>
        <p:nvSpPr>
          <p:cNvPr id="5" name="Rectángulo redondeado 4"/>
          <p:cNvSpPr/>
          <p:nvPr/>
        </p:nvSpPr>
        <p:spPr>
          <a:xfrm>
            <a:off x="5195888" y="2974975"/>
            <a:ext cx="3702050" cy="35687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r>
              <a:rPr lang="es-CL" sz="2400" b="1" kern="0" dirty="0">
                <a:solidFill>
                  <a:schemeClr val="tx1"/>
                </a:solidFill>
                <a:sym typeface="Arial"/>
              </a:rPr>
              <a:t>Vinculación online </a:t>
            </a:r>
            <a:r>
              <a:rPr lang="es-CL" sz="2400" kern="0" dirty="0">
                <a:solidFill>
                  <a:schemeClr val="tx1"/>
                </a:solidFill>
                <a:sym typeface="Arial"/>
              </a:rPr>
              <a:t>con el establecimiento, para realizar entrevistas específicas para recoger datos solicitados en el taller.</a:t>
            </a:r>
          </a:p>
          <a:p>
            <a:pPr algn="ctr" eaLnBrk="1" fontAlgn="auto" hangingPunct="1">
              <a:spcBef>
                <a:spcPts val="0"/>
              </a:spcBef>
              <a:spcAft>
                <a:spcPts val="0"/>
              </a:spcAft>
              <a:buClr>
                <a:srgbClr val="000000"/>
              </a:buClr>
              <a:buFont typeface="Arial"/>
              <a:buNone/>
              <a:defRPr/>
            </a:pPr>
            <a:endParaRPr lang="es-CL" sz="2400" kern="0" dirty="0">
              <a:solidFill>
                <a:schemeClr val="tx1"/>
              </a:solidFill>
              <a:sym typeface="Arial"/>
            </a:endParaRPr>
          </a:p>
        </p:txBody>
      </p:sp>
      <p:pic>
        <p:nvPicPr>
          <p:cNvPr id="23557" name="Imagen 5"/>
          <p:cNvPicPr>
            <a:picLocks noChangeAspect="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9525"/>
            <a:ext cx="9137650" cy="965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839527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 name="Google Shape;559;p89"/>
          <p:cNvSpPr txBox="1">
            <a:spLocks noGrp="1"/>
          </p:cNvSpPr>
          <p:nvPr>
            <p:ph type="body" idx="1"/>
          </p:nvPr>
        </p:nvSpPr>
        <p:spPr>
          <a:xfrm>
            <a:off x="1249363" y="1352550"/>
            <a:ext cx="7199312" cy="900113"/>
          </a:xfrm>
        </p:spPr>
        <p:txBody>
          <a:bodyPr/>
          <a:lstStyle/>
          <a:p>
            <a:pPr marL="0" indent="0" algn="ctr" eaLnBrk="1" fontAlgn="auto" hangingPunct="1">
              <a:lnSpc>
                <a:spcPct val="90000"/>
              </a:lnSpc>
              <a:spcBef>
                <a:spcPts val="0"/>
              </a:spcBef>
              <a:buSzPts val="2960"/>
              <a:buFont typeface="Arial"/>
              <a:buNone/>
              <a:defRPr/>
            </a:pPr>
            <a:r>
              <a:rPr lang="x-none" sz="3200" b="1" dirty="0">
                <a:solidFill>
                  <a:schemeClr val="dk1"/>
                </a:solidFill>
                <a:latin typeface="Aharoni" panose="02010803020104030203" pitchFamily="2" charset="-79"/>
                <a:ea typeface="Calibri"/>
                <a:cs typeface="Aharoni" panose="02010803020104030203" pitchFamily="2" charset="-79"/>
                <a:sym typeface="Calibri"/>
              </a:rPr>
              <a:t>Actividades </a:t>
            </a:r>
            <a:r>
              <a:rPr lang="x-none" sz="3200" b="1" dirty="0" smtClean="0">
                <a:solidFill>
                  <a:schemeClr val="dk1"/>
                </a:solidFill>
                <a:latin typeface="Aharoni" panose="02010803020104030203" pitchFamily="2" charset="-79"/>
                <a:ea typeface="Calibri"/>
                <a:cs typeface="Aharoni" panose="02010803020104030203" pitchFamily="2" charset="-79"/>
                <a:sym typeface="Calibri"/>
              </a:rPr>
              <a:t>con </a:t>
            </a:r>
            <a:r>
              <a:rPr lang="x-none" sz="3200" b="1" dirty="0">
                <a:solidFill>
                  <a:schemeClr val="dk1"/>
                </a:solidFill>
                <a:latin typeface="Aharoni" panose="02010803020104030203" pitchFamily="2" charset="-79"/>
                <a:ea typeface="Calibri"/>
                <a:cs typeface="Aharoni" panose="02010803020104030203" pitchFamily="2" charset="-79"/>
                <a:sym typeface="Calibri"/>
              </a:rPr>
              <a:t>los centros </a:t>
            </a:r>
            <a:r>
              <a:rPr lang="es-CL" sz="3200" b="1" dirty="0" smtClean="0">
                <a:solidFill>
                  <a:schemeClr val="dk1"/>
                </a:solidFill>
                <a:latin typeface="Aharoni" panose="02010803020104030203" pitchFamily="2" charset="-79"/>
                <a:ea typeface="Calibri"/>
                <a:cs typeface="Aharoni" panose="02010803020104030203" pitchFamily="2" charset="-79"/>
                <a:sym typeface="Calibri"/>
              </a:rPr>
              <a:t>educativos</a:t>
            </a:r>
            <a:r>
              <a:rPr lang="es-CL" sz="2800" b="1" dirty="0" smtClean="0">
                <a:solidFill>
                  <a:schemeClr val="dk1"/>
                </a:solidFill>
                <a:latin typeface="Arial" panose="020B0604020202020204" pitchFamily="34" charset="0"/>
                <a:ea typeface="Calibri"/>
                <a:cs typeface="Arial" panose="020B0604020202020204" pitchFamily="34" charset="0"/>
                <a:sym typeface="Calibri"/>
              </a:rPr>
              <a:t>.</a:t>
            </a:r>
            <a:endParaRPr sz="2800" dirty="0">
              <a:solidFill>
                <a:schemeClr val="dk1"/>
              </a:solidFill>
              <a:latin typeface="Arial" panose="020B0604020202020204" pitchFamily="34" charset="0"/>
              <a:ea typeface="Calibri"/>
              <a:cs typeface="Arial" panose="020B0604020202020204" pitchFamily="34" charset="0"/>
              <a:sym typeface="Calibri"/>
            </a:endParaRPr>
          </a:p>
          <a:p>
            <a:pPr marL="0" indent="0" eaLnBrk="1" fontAlgn="auto" hangingPunct="1">
              <a:lnSpc>
                <a:spcPct val="90000"/>
              </a:lnSpc>
              <a:spcBef>
                <a:spcPts val="592"/>
              </a:spcBef>
              <a:buSzPts val="2960"/>
              <a:buFont typeface="Arial"/>
              <a:buNone/>
              <a:defRPr/>
            </a:pPr>
            <a:endParaRPr sz="2960" b="1" dirty="0">
              <a:solidFill>
                <a:schemeClr val="dk1"/>
              </a:solidFill>
              <a:latin typeface="Calibri"/>
              <a:ea typeface="Calibri"/>
              <a:cs typeface="Calibri"/>
              <a:sym typeface="Calibri"/>
            </a:endParaRPr>
          </a:p>
          <a:p>
            <a:pPr marL="0" indent="0" eaLnBrk="1" fontAlgn="auto" hangingPunct="1">
              <a:lnSpc>
                <a:spcPct val="90000"/>
              </a:lnSpc>
              <a:spcBef>
                <a:spcPts val="592"/>
              </a:spcBef>
              <a:buSzPts val="2960"/>
              <a:buFont typeface="Arial"/>
              <a:buNone/>
              <a:defRPr/>
            </a:pPr>
            <a:endParaRPr sz="2960" b="1" dirty="0">
              <a:solidFill>
                <a:schemeClr val="dk1"/>
              </a:solidFill>
              <a:latin typeface="Calibri"/>
              <a:ea typeface="Calibri"/>
              <a:cs typeface="Calibri"/>
              <a:sym typeface="Calibri"/>
            </a:endParaRPr>
          </a:p>
          <a:p>
            <a:pPr marL="0" indent="0" eaLnBrk="1" fontAlgn="auto" hangingPunct="1">
              <a:lnSpc>
                <a:spcPct val="90000"/>
              </a:lnSpc>
              <a:spcBef>
                <a:spcPts val="592"/>
              </a:spcBef>
              <a:buSzPts val="2960"/>
              <a:buFont typeface="Arial"/>
              <a:buNone/>
              <a:defRPr/>
            </a:pPr>
            <a:endParaRPr sz="2960" b="1" dirty="0">
              <a:solidFill>
                <a:schemeClr val="dk1"/>
              </a:solidFill>
              <a:latin typeface="Calibri"/>
              <a:ea typeface="Calibri"/>
              <a:cs typeface="Calibri"/>
              <a:sym typeface="Calibri"/>
            </a:endParaRPr>
          </a:p>
          <a:p>
            <a:pPr marL="342900" indent="-154940" algn="just" eaLnBrk="1" fontAlgn="auto" hangingPunct="1">
              <a:lnSpc>
                <a:spcPct val="90000"/>
              </a:lnSpc>
              <a:spcBef>
                <a:spcPts val="592"/>
              </a:spcBef>
              <a:buSzPts val="2960"/>
              <a:buFont typeface="Calibri"/>
              <a:buNone/>
              <a:defRPr/>
            </a:pPr>
            <a:endParaRPr sz="2960" dirty="0">
              <a:solidFill>
                <a:schemeClr val="dk1"/>
              </a:solidFill>
              <a:latin typeface="Calibri"/>
              <a:ea typeface="Calibri"/>
              <a:cs typeface="Calibri"/>
              <a:sym typeface="Calibri"/>
            </a:endParaRPr>
          </a:p>
          <a:p>
            <a:pPr marL="0" indent="0" eaLnBrk="1" fontAlgn="auto" hangingPunct="1">
              <a:lnSpc>
                <a:spcPct val="90000"/>
              </a:lnSpc>
              <a:spcBef>
                <a:spcPts val="592"/>
              </a:spcBef>
              <a:buSzPts val="2960"/>
              <a:buFont typeface="Arial"/>
              <a:buNone/>
              <a:defRPr/>
            </a:pPr>
            <a:endParaRPr sz="2960" dirty="0">
              <a:solidFill>
                <a:schemeClr val="dk1"/>
              </a:solidFill>
              <a:latin typeface="Calibri"/>
              <a:ea typeface="Calibri"/>
              <a:cs typeface="Calibri"/>
              <a:sym typeface="Calibri"/>
            </a:endParaRPr>
          </a:p>
        </p:txBody>
      </p:sp>
      <p:graphicFrame>
        <p:nvGraphicFramePr>
          <p:cNvPr id="560" name="Google Shape;560;p89"/>
          <p:cNvGraphicFramePr/>
          <p:nvPr/>
        </p:nvGraphicFramePr>
        <p:xfrm>
          <a:off x="207963" y="2265363"/>
          <a:ext cx="8805862" cy="4370702"/>
        </p:xfrm>
        <a:graphic>
          <a:graphicData uri="http://schemas.openxmlformats.org/drawingml/2006/table">
            <a:tbl>
              <a:tblPr firstRow="1" bandRow="1">
                <a:noFill/>
                <a:tableStyleId>{851A0C40-252E-4E79-88F2-8B1D048BF577}</a:tableStyleId>
              </a:tblPr>
              <a:tblGrid>
                <a:gridCol w="3377782"/>
                <a:gridCol w="2817290"/>
                <a:gridCol w="2610790"/>
              </a:tblGrid>
              <a:tr h="621712">
                <a:tc>
                  <a:txBody>
                    <a:bodyPr/>
                    <a:lstStyle/>
                    <a:p>
                      <a:pPr marL="0" marR="0" lvl="0" indent="0" algn="ctr" rtl="0">
                        <a:spcBef>
                          <a:spcPts val="0"/>
                        </a:spcBef>
                        <a:spcAft>
                          <a:spcPts val="0"/>
                        </a:spcAft>
                        <a:buNone/>
                      </a:pPr>
                      <a:r>
                        <a:rPr lang="x-none" sz="1800" u="none" strike="noStrike" cap="none" dirty="0"/>
                        <a:t>Descripción</a:t>
                      </a:r>
                      <a:endParaRPr sz="1800" u="none" strike="noStrike" cap="none" dirty="0"/>
                    </a:p>
                  </a:txBody>
                  <a:tcPr marL="91461" marR="91461" marT="45715" marB="45715"/>
                </a:tc>
                <a:tc>
                  <a:txBody>
                    <a:bodyPr/>
                    <a:lstStyle/>
                    <a:p>
                      <a:pPr marL="0" marR="0" lvl="0" indent="0" algn="ctr" rtl="0">
                        <a:spcBef>
                          <a:spcPts val="0"/>
                        </a:spcBef>
                        <a:spcAft>
                          <a:spcPts val="0"/>
                        </a:spcAft>
                        <a:buNone/>
                      </a:pPr>
                      <a:r>
                        <a:rPr lang="x-none" sz="1800" u="none" strike="noStrike" cap="none" dirty="0"/>
                        <a:t>Medio de comunicación</a:t>
                      </a:r>
                      <a:endParaRPr sz="1800" u="none" strike="noStrike" cap="none" dirty="0"/>
                    </a:p>
                  </a:txBody>
                  <a:tcPr marL="91461" marR="91461" marT="45715" marB="45715"/>
                </a:tc>
                <a:tc>
                  <a:txBody>
                    <a:bodyPr/>
                    <a:lstStyle/>
                    <a:p>
                      <a:pPr marL="0" marR="0" lvl="0" indent="0" algn="ctr" rtl="0">
                        <a:spcBef>
                          <a:spcPts val="0"/>
                        </a:spcBef>
                        <a:spcAft>
                          <a:spcPts val="0"/>
                        </a:spcAft>
                        <a:buNone/>
                      </a:pPr>
                      <a:r>
                        <a:rPr lang="x-none" sz="1800" u="none" strike="noStrike" cap="none" dirty="0"/>
                        <a:t>Mes de realización</a:t>
                      </a:r>
                      <a:endParaRPr sz="1800" u="none" strike="noStrike" cap="none" dirty="0"/>
                    </a:p>
                  </a:txBody>
                  <a:tcPr marL="91461" marR="91461" marT="45715" marB="45715"/>
                </a:tc>
              </a:tr>
              <a:tr h="640017">
                <a:tc>
                  <a:txBody>
                    <a:bodyPr/>
                    <a:lstStyle/>
                    <a:p>
                      <a:pPr marL="0" marR="0" lvl="0" indent="0" algn="just" rtl="0">
                        <a:spcBef>
                          <a:spcPts val="0"/>
                        </a:spcBef>
                        <a:spcAft>
                          <a:spcPts val="0"/>
                        </a:spcAft>
                        <a:buClr>
                          <a:schemeClr val="dk1"/>
                        </a:buClr>
                        <a:buSzPts val="1800"/>
                        <a:buFont typeface="Calibri"/>
                        <a:buNone/>
                      </a:pPr>
                      <a:r>
                        <a:rPr lang="x-none" sz="1800" u="none" strike="noStrike" cap="none" dirty="0"/>
                        <a:t>1. Presentación del equipo de estudiantes al centro educativo</a:t>
                      </a:r>
                      <a:endParaRPr sz="1800" u="none" strike="noStrike" cap="none" dirty="0"/>
                    </a:p>
                  </a:txBody>
                  <a:tcPr marL="91461" marR="91461" marT="45715" marB="45715"/>
                </a:tc>
                <a:tc>
                  <a:txBody>
                    <a:bodyPr/>
                    <a:lstStyle/>
                    <a:p>
                      <a:pPr marL="0" marR="0" lvl="0" indent="0" algn="just" rtl="0">
                        <a:spcBef>
                          <a:spcPts val="0"/>
                        </a:spcBef>
                        <a:spcAft>
                          <a:spcPts val="0"/>
                        </a:spcAft>
                        <a:buNone/>
                      </a:pPr>
                      <a:r>
                        <a:rPr lang="x-none" sz="1800" u="none" strike="noStrike" cap="none"/>
                        <a:t> Modalidad remota (zoom, meet)</a:t>
                      </a:r>
                      <a:endParaRPr sz="1800"/>
                    </a:p>
                  </a:txBody>
                  <a:tcPr marL="91461" marR="91461" marT="45715" marB="45715"/>
                </a:tc>
                <a:tc>
                  <a:txBody>
                    <a:bodyPr/>
                    <a:lstStyle/>
                    <a:p>
                      <a:pPr marL="0" marR="0" lvl="0" indent="0" algn="ctr" rtl="0">
                        <a:spcBef>
                          <a:spcPts val="0"/>
                        </a:spcBef>
                        <a:spcAft>
                          <a:spcPts val="0"/>
                        </a:spcAft>
                        <a:buNone/>
                      </a:pPr>
                      <a:r>
                        <a:rPr lang="x-none" sz="1800" dirty="0"/>
                        <a:t>Septiembre - Octubre </a:t>
                      </a:r>
                      <a:endParaRPr sz="1800" dirty="0"/>
                    </a:p>
                  </a:txBody>
                  <a:tcPr marL="91461" marR="91461" marT="45715" marB="45715"/>
                </a:tc>
              </a:tr>
              <a:tr h="640017">
                <a:tc>
                  <a:txBody>
                    <a:bodyPr/>
                    <a:lstStyle/>
                    <a:p>
                      <a:pPr marL="0" marR="0" lvl="0" indent="0" algn="just" rtl="0">
                        <a:spcBef>
                          <a:spcPts val="0"/>
                        </a:spcBef>
                        <a:spcAft>
                          <a:spcPts val="0"/>
                        </a:spcAft>
                        <a:buClr>
                          <a:schemeClr val="dk1"/>
                        </a:buClr>
                        <a:buSzPts val="1800"/>
                        <a:buFont typeface="Calibri"/>
                        <a:buNone/>
                      </a:pPr>
                      <a:r>
                        <a:rPr lang="x-none" sz="1800" dirty="0"/>
                        <a:t>2. Entrevista con un docente directivo y/o docente de aula </a:t>
                      </a:r>
                      <a:endParaRPr sz="1800" dirty="0"/>
                    </a:p>
                  </a:txBody>
                  <a:tcPr marL="91461" marR="91461" marT="45715" marB="45715"/>
                </a:tc>
                <a:tc>
                  <a:txBody>
                    <a:bodyPr/>
                    <a:lstStyle/>
                    <a:p>
                      <a:pPr marL="0" marR="0" lvl="0" indent="0" algn="just" rtl="0">
                        <a:lnSpc>
                          <a:spcPct val="100000"/>
                        </a:lnSpc>
                        <a:spcBef>
                          <a:spcPts val="0"/>
                        </a:spcBef>
                        <a:spcAft>
                          <a:spcPts val="0"/>
                        </a:spcAft>
                        <a:buClr>
                          <a:schemeClr val="dk1"/>
                        </a:buClr>
                        <a:buSzPts val="1800"/>
                        <a:buFont typeface="Calibri"/>
                        <a:buNone/>
                      </a:pPr>
                      <a:r>
                        <a:rPr lang="x-none" sz="1800" dirty="0"/>
                        <a:t>Modalidad remota (zoom, meet)</a:t>
                      </a:r>
                      <a:endParaRPr sz="1800" dirty="0"/>
                    </a:p>
                  </a:txBody>
                  <a:tcPr marL="91461" marR="91461" marT="45715" marB="45715"/>
                </a:tc>
                <a:tc>
                  <a:txBody>
                    <a:bodyPr/>
                    <a:lstStyle/>
                    <a:p>
                      <a:pPr marL="0" marR="0" lvl="0" indent="0" algn="ctr" rtl="0">
                        <a:spcBef>
                          <a:spcPts val="0"/>
                        </a:spcBef>
                        <a:spcAft>
                          <a:spcPts val="0"/>
                        </a:spcAft>
                        <a:buNone/>
                      </a:pPr>
                      <a:r>
                        <a:rPr lang="x-none" sz="1800" dirty="0"/>
                        <a:t>Octubre </a:t>
                      </a:r>
                      <a:endParaRPr sz="1800" dirty="0"/>
                    </a:p>
                  </a:txBody>
                  <a:tcPr marL="91461" marR="91461" marT="45715" marB="45715"/>
                </a:tc>
              </a:tr>
              <a:tr h="1188605">
                <a:tc>
                  <a:txBody>
                    <a:bodyPr/>
                    <a:lstStyle/>
                    <a:p>
                      <a:pPr marL="0" marR="0" lvl="0" indent="0" algn="just" rtl="0">
                        <a:spcBef>
                          <a:spcPts val="0"/>
                        </a:spcBef>
                        <a:spcAft>
                          <a:spcPts val="0"/>
                        </a:spcAft>
                        <a:buClr>
                          <a:schemeClr val="dk1"/>
                        </a:buClr>
                        <a:buSzPts val="1800"/>
                        <a:buFont typeface="Calibri"/>
                        <a:buNone/>
                      </a:pPr>
                      <a:r>
                        <a:rPr lang="x-none" sz="1800"/>
                        <a:t>3. Reunión con docente directivo o docente para el diseño colaborativo de actividad al centro educativo</a:t>
                      </a:r>
                      <a:endParaRPr sz="1800"/>
                    </a:p>
                  </a:txBody>
                  <a:tcPr marL="91461" marR="91461" marT="45715" marB="45715"/>
                </a:tc>
                <a:tc>
                  <a:txBody>
                    <a:bodyPr/>
                    <a:lstStyle/>
                    <a:p>
                      <a:pPr marL="0" marR="0" lvl="0" indent="0" algn="just" rtl="0">
                        <a:lnSpc>
                          <a:spcPct val="100000"/>
                        </a:lnSpc>
                        <a:spcBef>
                          <a:spcPts val="0"/>
                        </a:spcBef>
                        <a:spcAft>
                          <a:spcPts val="0"/>
                        </a:spcAft>
                        <a:buClr>
                          <a:schemeClr val="dk1"/>
                        </a:buClr>
                        <a:buSzPts val="1800"/>
                        <a:buFont typeface="Calibri"/>
                        <a:buNone/>
                      </a:pPr>
                      <a:r>
                        <a:rPr lang="x-none" sz="1800" dirty="0"/>
                        <a:t>Modalidad remota (zoom, meet)</a:t>
                      </a:r>
                      <a:endParaRPr sz="1800" dirty="0"/>
                    </a:p>
                    <a:p>
                      <a:pPr marL="0" marR="0" lvl="0" indent="0" algn="just" rtl="0">
                        <a:spcBef>
                          <a:spcPts val="0"/>
                        </a:spcBef>
                        <a:spcAft>
                          <a:spcPts val="0"/>
                        </a:spcAft>
                        <a:buNone/>
                      </a:pPr>
                      <a:endParaRPr sz="1800" dirty="0"/>
                    </a:p>
                  </a:txBody>
                  <a:tcPr marL="91461" marR="91461" marT="45715" marB="45715"/>
                </a:tc>
                <a:tc>
                  <a:txBody>
                    <a:bodyPr/>
                    <a:lstStyle/>
                    <a:p>
                      <a:pPr marL="0" marR="0" lvl="0" indent="0" algn="ctr" rtl="0">
                        <a:spcBef>
                          <a:spcPts val="0"/>
                        </a:spcBef>
                        <a:spcAft>
                          <a:spcPts val="0"/>
                        </a:spcAft>
                        <a:buNone/>
                      </a:pPr>
                      <a:r>
                        <a:rPr lang="x-none" sz="1800"/>
                        <a:t>Noviembre </a:t>
                      </a:r>
                      <a:endParaRPr sz="1800"/>
                    </a:p>
                  </a:txBody>
                  <a:tcPr marL="91461" marR="91461" marT="45715" marB="45715"/>
                </a:tc>
              </a:tr>
              <a:tr h="640017">
                <a:tc>
                  <a:txBody>
                    <a:bodyPr/>
                    <a:lstStyle/>
                    <a:p>
                      <a:pPr marL="0" marR="0" lvl="0" indent="0" algn="just" rtl="0">
                        <a:spcBef>
                          <a:spcPts val="0"/>
                        </a:spcBef>
                        <a:spcAft>
                          <a:spcPts val="0"/>
                        </a:spcAft>
                        <a:buClr>
                          <a:schemeClr val="dk1"/>
                        </a:buClr>
                        <a:buSzPts val="1800"/>
                        <a:buFont typeface="Calibri"/>
                        <a:buNone/>
                      </a:pPr>
                      <a:r>
                        <a:rPr lang="x-none" sz="1800"/>
                        <a:t>4.Recepcionan diseño y retroalimentación </a:t>
                      </a:r>
                      <a:endParaRPr sz="1800"/>
                    </a:p>
                  </a:txBody>
                  <a:tcPr marL="91461" marR="91461" marT="45715" marB="45715"/>
                </a:tc>
                <a:tc>
                  <a:txBody>
                    <a:bodyPr/>
                    <a:lstStyle/>
                    <a:p>
                      <a:pPr marL="0" marR="0" lvl="0" indent="0" algn="just" rtl="0">
                        <a:lnSpc>
                          <a:spcPct val="100000"/>
                        </a:lnSpc>
                        <a:spcBef>
                          <a:spcPts val="0"/>
                        </a:spcBef>
                        <a:spcAft>
                          <a:spcPts val="0"/>
                        </a:spcAft>
                        <a:buClr>
                          <a:schemeClr val="dk1"/>
                        </a:buClr>
                        <a:buSzPts val="1800"/>
                        <a:buFont typeface="Calibri"/>
                        <a:buNone/>
                      </a:pPr>
                      <a:r>
                        <a:rPr lang="x-none" sz="1800" dirty="0"/>
                        <a:t>Correo o modalidad remota (zoom, meet)</a:t>
                      </a:r>
                      <a:endParaRPr sz="1800" dirty="0"/>
                    </a:p>
                  </a:txBody>
                  <a:tcPr marL="91461" marR="91461" marT="45715" marB="45715"/>
                </a:tc>
                <a:tc>
                  <a:txBody>
                    <a:bodyPr/>
                    <a:lstStyle/>
                    <a:p>
                      <a:pPr marL="0" marR="0" lvl="0" indent="0" algn="ctr" rtl="0">
                        <a:lnSpc>
                          <a:spcPct val="100000"/>
                        </a:lnSpc>
                        <a:spcBef>
                          <a:spcPts val="0"/>
                        </a:spcBef>
                        <a:spcAft>
                          <a:spcPts val="0"/>
                        </a:spcAft>
                        <a:buClr>
                          <a:schemeClr val="dk1"/>
                        </a:buClr>
                        <a:buSzPts val="1800"/>
                        <a:buFont typeface="Calibri"/>
                        <a:buNone/>
                      </a:pPr>
                      <a:r>
                        <a:rPr lang="x-none" sz="1800" dirty="0"/>
                        <a:t>Noviembre </a:t>
                      </a:r>
                      <a:endParaRPr sz="1800" dirty="0"/>
                    </a:p>
                    <a:p>
                      <a:pPr marL="0" marR="0" lvl="0" indent="0" algn="ctr" rtl="0">
                        <a:spcBef>
                          <a:spcPts val="0"/>
                        </a:spcBef>
                        <a:spcAft>
                          <a:spcPts val="0"/>
                        </a:spcAft>
                        <a:buNone/>
                      </a:pPr>
                      <a:endParaRPr sz="1800" dirty="0"/>
                    </a:p>
                  </a:txBody>
                  <a:tcPr marL="91461" marR="91461" marT="45715" marB="45715"/>
                </a:tc>
              </a:tr>
              <a:tr h="640017">
                <a:tc>
                  <a:txBody>
                    <a:bodyPr/>
                    <a:lstStyle/>
                    <a:p>
                      <a:pPr marL="0" marR="0" lvl="0" indent="0" algn="just" rtl="0">
                        <a:lnSpc>
                          <a:spcPct val="100000"/>
                        </a:lnSpc>
                        <a:spcBef>
                          <a:spcPts val="0"/>
                        </a:spcBef>
                        <a:spcAft>
                          <a:spcPts val="0"/>
                        </a:spcAft>
                        <a:buClr>
                          <a:schemeClr val="dk1"/>
                        </a:buClr>
                        <a:buSzPts val="1800"/>
                        <a:buFont typeface="Calibri"/>
                        <a:buNone/>
                      </a:pPr>
                      <a:r>
                        <a:rPr lang="x-none" sz="1800"/>
                        <a:t>6. Cierre del proceso evaluativo</a:t>
                      </a:r>
                      <a:endParaRPr sz="1800" dirty="0"/>
                    </a:p>
                  </a:txBody>
                  <a:tcPr marL="91461" marR="91461" marT="45715" marB="45715"/>
                </a:tc>
                <a:tc>
                  <a:txBody>
                    <a:bodyPr/>
                    <a:lstStyle/>
                    <a:p>
                      <a:pPr marL="0" marR="0" lvl="0" indent="0" algn="just" rtl="0">
                        <a:lnSpc>
                          <a:spcPct val="100000"/>
                        </a:lnSpc>
                        <a:spcBef>
                          <a:spcPts val="0"/>
                        </a:spcBef>
                        <a:spcAft>
                          <a:spcPts val="0"/>
                        </a:spcAft>
                        <a:buClr>
                          <a:schemeClr val="dk1"/>
                        </a:buClr>
                        <a:buSzPts val="1800"/>
                        <a:buFont typeface="Calibri"/>
                        <a:buNone/>
                      </a:pPr>
                      <a:r>
                        <a:rPr lang="x-none" sz="1800"/>
                        <a:t>Modalidad remota (zoom, meet)</a:t>
                      </a:r>
                      <a:endParaRPr sz="1800"/>
                    </a:p>
                  </a:txBody>
                  <a:tcPr marL="91461" marR="91461" marT="45715" marB="45715"/>
                </a:tc>
                <a:tc>
                  <a:txBody>
                    <a:bodyPr/>
                    <a:lstStyle/>
                    <a:p>
                      <a:pPr marL="0" marR="0" lvl="0" indent="0" algn="ctr" rtl="0">
                        <a:spcBef>
                          <a:spcPts val="0"/>
                        </a:spcBef>
                        <a:spcAft>
                          <a:spcPts val="0"/>
                        </a:spcAft>
                        <a:buNone/>
                      </a:pPr>
                      <a:r>
                        <a:rPr lang="x-none" sz="1800" dirty="0"/>
                        <a:t>Diciembre - Enero</a:t>
                      </a:r>
                      <a:endParaRPr sz="1800" dirty="0"/>
                    </a:p>
                  </a:txBody>
                  <a:tcPr marL="91461" marR="91461" marT="45715" marB="45715"/>
                </a:tc>
              </a:tr>
            </a:tbl>
          </a:graphicData>
        </a:graphic>
      </p:graphicFrame>
      <p:pic>
        <p:nvPicPr>
          <p:cNvPr id="25633" name="Imagen 3"/>
          <p:cNvPicPr>
            <a:picLocks noChangeAspect="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9525"/>
            <a:ext cx="9137650" cy="965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998471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ítulo 1"/>
          <p:cNvSpPr txBox="1">
            <a:spLocks noGrp="1"/>
          </p:cNvSpPr>
          <p:nvPr>
            <p:ph type="ctrTitle"/>
          </p:nvPr>
        </p:nvSpPr>
        <p:spPr>
          <a:xfrm>
            <a:off x="685800" y="1573213"/>
            <a:ext cx="7772400" cy="280987"/>
          </a:xfrm>
        </p:spPr>
        <p:txBody>
          <a:bodyPr/>
          <a:lstStyle/>
          <a:p>
            <a:pPr eaLnBrk="1" hangingPunct="1">
              <a:spcBef>
                <a:spcPct val="0"/>
              </a:spcBef>
              <a:spcAft>
                <a:spcPct val="0"/>
              </a:spcAft>
              <a:buClr>
                <a:srgbClr val="000000"/>
              </a:buClr>
              <a:buFont typeface="Calibri" panose="020F0502020204030204" pitchFamily="34" charset="0"/>
              <a:buNone/>
            </a:pPr>
            <a:r>
              <a:rPr lang="es-CL" altLang="es-CL" sz="2800" b="1" smtClean="0">
                <a:solidFill>
                  <a:schemeClr val="tx1"/>
                </a:solidFill>
                <a:latin typeface="Arial" panose="020B0604020202020204" pitchFamily="34" charset="0"/>
                <a:cs typeface="Arial" panose="020B0604020202020204" pitchFamily="34" charset="0"/>
                <a:sym typeface="Calibri" panose="020F0502020204030204" pitchFamily="34" charset="0"/>
              </a:rPr>
              <a:t>CRONOGRAMA DE TALLER DE PRÁCTICA 1</a:t>
            </a:r>
            <a:r>
              <a:rPr lang="es-CL" altLang="es-CL" sz="4400" smtClean="0">
                <a:solidFill>
                  <a:schemeClr val="tx1"/>
                </a:solidFill>
                <a:latin typeface="Arial" panose="020B0604020202020204" pitchFamily="34" charset="0"/>
                <a:cs typeface="Arial" panose="020B0604020202020204" pitchFamily="34" charset="0"/>
                <a:sym typeface="Calibri" panose="020F0502020204030204" pitchFamily="34" charset="0"/>
              </a:rPr>
              <a:t/>
            </a:r>
            <a:br>
              <a:rPr lang="es-CL" altLang="es-CL" sz="4400" smtClean="0">
                <a:solidFill>
                  <a:schemeClr val="tx1"/>
                </a:solidFill>
                <a:latin typeface="Arial" panose="020B0604020202020204" pitchFamily="34" charset="0"/>
                <a:cs typeface="Arial" panose="020B0604020202020204" pitchFamily="34" charset="0"/>
                <a:sym typeface="Calibri" panose="020F0502020204030204" pitchFamily="34" charset="0"/>
              </a:rPr>
            </a:br>
            <a:endParaRPr lang="es-CL" altLang="es-CL" sz="4400" smtClean="0">
              <a:latin typeface="Calibri" panose="020F0502020204030204" pitchFamily="34" charset="0"/>
              <a:cs typeface="Arial" panose="020B0604020202020204" pitchFamily="34" charset="0"/>
              <a:sym typeface="Calibri" panose="020F0502020204030204" pitchFamily="34" charset="0"/>
            </a:endParaRPr>
          </a:p>
        </p:txBody>
      </p:sp>
      <p:sp>
        <p:nvSpPr>
          <p:cNvPr id="3" name="Subtítulo 2"/>
          <p:cNvSpPr>
            <a:spLocks noGrp="1"/>
          </p:cNvSpPr>
          <p:nvPr>
            <p:ph type="subTitle" idx="1"/>
          </p:nvPr>
        </p:nvSpPr>
        <p:spPr>
          <a:xfrm>
            <a:off x="423863" y="1854200"/>
            <a:ext cx="8296275" cy="4573588"/>
          </a:xfrm>
        </p:spPr>
        <p:txBody>
          <a:bodyPr/>
          <a:lstStyle/>
          <a:p>
            <a:pPr marL="457200" indent="-431800" eaLnBrk="1" fontAlgn="auto" hangingPunct="1">
              <a:lnSpc>
                <a:spcPct val="115000"/>
              </a:lnSpc>
              <a:spcAft>
                <a:spcPts val="1000"/>
              </a:spcAft>
              <a:buFont typeface="Arial"/>
              <a:buNone/>
              <a:defRPr/>
            </a:pPr>
            <a:r>
              <a:rPr lang="es-CL" sz="2000" b="1" dirty="0" smtClean="0">
                <a:solidFill>
                  <a:schemeClr val="tx1"/>
                </a:solidFill>
                <a:latin typeface="+mj-lt"/>
                <a:ea typeface="Calibri"/>
                <a:cs typeface="Calibri"/>
                <a:sym typeface="Calibri"/>
              </a:rPr>
              <a:t>Unidad 1. Resultados de Aprendizaje:</a:t>
            </a:r>
            <a:endParaRPr lang="es-CL" sz="2000" dirty="0" smtClean="0">
              <a:solidFill>
                <a:schemeClr val="tx1"/>
              </a:solidFill>
              <a:latin typeface="+mj-lt"/>
              <a:ea typeface="Calibri"/>
              <a:cs typeface="Calibri"/>
              <a:sym typeface="Calibri"/>
            </a:endParaRPr>
          </a:p>
          <a:p>
            <a:pPr algn="just" eaLnBrk="1" fontAlgn="auto" hangingPunct="1">
              <a:lnSpc>
                <a:spcPct val="115000"/>
              </a:lnSpc>
              <a:spcAft>
                <a:spcPts val="1000"/>
              </a:spcAft>
              <a:buFont typeface="Arial"/>
              <a:buNone/>
              <a:defRPr/>
            </a:pPr>
            <a:r>
              <a:rPr lang="es-CL" sz="2000" dirty="0" smtClean="0">
                <a:solidFill>
                  <a:schemeClr val="tx1"/>
                </a:solidFill>
                <a:latin typeface="+mj-lt"/>
                <a:sym typeface="Calibri"/>
              </a:rPr>
              <a:t>Analizar </a:t>
            </a:r>
            <a:r>
              <a:rPr lang="es-CL" sz="2000" dirty="0">
                <a:solidFill>
                  <a:schemeClr val="tx1"/>
                </a:solidFill>
                <a:latin typeface="+mj-lt"/>
                <a:sym typeface="Calibri"/>
              </a:rPr>
              <a:t>documentación institucional, orientaciones ministeriales a partir de la emergencia sanitaria, documentación preparada por los establecimientos a la comunidad educativa (niñas, niños y familia) u otros documentos </a:t>
            </a:r>
            <a:r>
              <a:rPr lang="es-CL" sz="2000" dirty="0" smtClean="0">
                <a:solidFill>
                  <a:schemeClr val="tx1"/>
                </a:solidFill>
                <a:latin typeface="+mj-lt"/>
                <a:sym typeface="Calibri"/>
              </a:rPr>
              <a:t>pertinentes.</a:t>
            </a:r>
          </a:p>
          <a:p>
            <a:pPr algn="just" eaLnBrk="1" fontAlgn="auto" hangingPunct="1">
              <a:lnSpc>
                <a:spcPct val="115000"/>
              </a:lnSpc>
              <a:spcAft>
                <a:spcPts val="1000"/>
              </a:spcAft>
              <a:buFont typeface="Arial"/>
              <a:buNone/>
              <a:defRPr/>
            </a:pPr>
            <a:r>
              <a:rPr lang="es-CL" sz="2000" dirty="0" smtClean="0">
                <a:solidFill>
                  <a:schemeClr val="tx1"/>
                </a:solidFill>
                <a:latin typeface="+mj-lt"/>
                <a:sym typeface="Calibri"/>
              </a:rPr>
              <a:t>Reflexionar </a:t>
            </a:r>
            <a:r>
              <a:rPr lang="es-CL" sz="2000" dirty="0">
                <a:solidFill>
                  <a:schemeClr val="tx1"/>
                </a:solidFill>
                <a:latin typeface="+mj-lt"/>
                <a:sym typeface="Calibri"/>
              </a:rPr>
              <a:t>sobre </a:t>
            </a:r>
            <a:r>
              <a:rPr lang="es-CL" sz="2000" dirty="0" smtClean="0">
                <a:solidFill>
                  <a:schemeClr val="tx1"/>
                </a:solidFill>
                <a:latin typeface="+mj-lt"/>
                <a:sym typeface="Calibri"/>
              </a:rPr>
              <a:t> </a:t>
            </a:r>
            <a:r>
              <a:rPr lang="es-CL" sz="2000" dirty="0">
                <a:solidFill>
                  <a:schemeClr val="tx1"/>
                </a:solidFill>
                <a:latin typeface="+mj-lt"/>
                <a:sym typeface="Calibri"/>
              </a:rPr>
              <a:t>ética y responsabilidad docente con relación al respeto a niñas, niños y a los demás actores educativos (educadoras, familias, directivos), como base de la labor profesional.</a:t>
            </a:r>
          </a:p>
          <a:p>
            <a:pPr marL="457200" indent="-431800" eaLnBrk="1" fontAlgn="auto" hangingPunct="1">
              <a:buFont typeface="Arial"/>
              <a:buNone/>
              <a:defRPr/>
            </a:pPr>
            <a:endParaRPr lang="es-CL" sz="3200" dirty="0">
              <a:latin typeface="Calibri"/>
              <a:ea typeface="Calibri"/>
              <a:cs typeface="Calibri"/>
              <a:sym typeface="Calibri"/>
            </a:endParaRPr>
          </a:p>
        </p:txBody>
      </p:sp>
      <p:pic>
        <p:nvPicPr>
          <p:cNvPr id="27652" name="Imagen 4"/>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965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983460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219075" y="1162050"/>
          <a:ext cx="8770938" cy="5367338"/>
        </p:xfrm>
        <a:graphic>
          <a:graphicData uri="http://schemas.openxmlformats.org/drawingml/2006/table">
            <a:tbl>
              <a:tblPr/>
              <a:tblGrid>
                <a:gridCol w="2579295"/>
                <a:gridCol w="2261551"/>
                <a:gridCol w="2201038"/>
                <a:gridCol w="1323177"/>
                <a:gridCol w="405877"/>
              </a:tblGrid>
              <a:tr h="133852">
                <a:tc gridSpan="5">
                  <a:txBody>
                    <a:bodyPr/>
                    <a:lstStyle/>
                    <a:p>
                      <a:pPr>
                        <a:lnSpc>
                          <a:spcPct val="115000"/>
                        </a:lnSpc>
                        <a:spcAft>
                          <a:spcPts val="1000"/>
                        </a:spcAft>
                      </a:pPr>
                      <a:endParaRPr lang="es-CL" sz="600" u="none" strike="noStrike" dirty="0">
                        <a:latin typeface="Arial"/>
                        <a:ea typeface="Arial"/>
                        <a:cs typeface="Arial"/>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r>
              <a:tr h="501027">
                <a:tc>
                  <a:txBody>
                    <a:bodyPr/>
                    <a:lstStyle/>
                    <a:p>
                      <a:pPr algn="ctr">
                        <a:lnSpc>
                          <a:spcPct val="115000"/>
                        </a:lnSpc>
                        <a:spcAft>
                          <a:spcPts val="1000"/>
                        </a:spcAft>
                      </a:pPr>
                      <a:r>
                        <a:rPr lang="es-CL" sz="1000" b="1" dirty="0">
                          <a:latin typeface="+mj-lt"/>
                          <a:ea typeface="Calibri"/>
                        </a:rPr>
                        <a:t>ACTIVIDADES DOCENTE DE TALLER</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a:latin typeface="+mj-lt"/>
                          <a:ea typeface="Calibri"/>
                        </a:rPr>
                        <a:t>INSUMOS DE TALLER</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a:latin typeface="+mj-lt"/>
                          <a:ea typeface="Calibri"/>
                        </a:rPr>
                        <a:t>TAREAS </a:t>
                      </a:r>
                      <a:r>
                        <a:rPr lang="es-CL" sz="1000" b="1" dirty="0" smtClean="0">
                          <a:latin typeface="+mj-lt"/>
                          <a:ea typeface="Calibri"/>
                        </a:rPr>
                        <a:t>ASOCIADA</a:t>
                      </a:r>
                      <a:r>
                        <a:rPr lang="es-CL" sz="1000" b="1" baseline="0" dirty="0" smtClean="0">
                          <a:latin typeface="+mj-lt"/>
                          <a:ea typeface="Calibri"/>
                        </a:rPr>
                        <a:t> </a:t>
                      </a:r>
                      <a:r>
                        <a:rPr lang="es-CL" sz="1000" b="1" dirty="0" smtClean="0">
                          <a:latin typeface="+mj-lt"/>
                          <a:ea typeface="Calibri"/>
                        </a:rPr>
                        <a:t>ESTUDIANTE </a:t>
                      </a:r>
                      <a:r>
                        <a:rPr lang="es-CL" sz="1000" b="1" dirty="0">
                          <a:latin typeface="+mj-lt"/>
                          <a:ea typeface="Calibri"/>
                        </a:rPr>
                        <a:t>DEL TALLER (trabajo autónomo)</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a:latin typeface="+mj-lt"/>
                          <a:ea typeface="Calibri"/>
                        </a:rPr>
                        <a:t>ACTIVIDADES  CON  EL ESTUDIANTADO </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smtClean="0">
                          <a:latin typeface="+mj-lt"/>
                          <a:ea typeface="Calibri"/>
                        </a:rPr>
                        <a:t>FE CHA</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4549">
                <a:tc>
                  <a:txBody>
                    <a:bodyPr/>
                    <a:lstStyle/>
                    <a:p>
                      <a:pPr>
                        <a:lnSpc>
                          <a:spcPct val="115000"/>
                        </a:lnSpc>
                        <a:spcAft>
                          <a:spcPts val="1000"/>
                        </a:spcAft>
                      </a:pPr>
                      <a:r>
                        <a:rPr lang="es-CL" sz="1000" dirty="0">
                          <a:latin typeface="+mj-lt"/>
                          <a:ea typeface="Calibri"/>
                        </a:rPr>
                        <a:t>Bienvenida, rol docente/coordinación (entrevistas personales)</a:t>
                      </a:r>
                    </a:p>
                    <a:p>
                      <a:pPr>
                        <a:lnSpc>
                          <a:spcPct val="115000"/>
                        </a:lnSpc>
                        <a:spcAft>
                          <a:spcPts val="1000"/>
                        </a:spcAft>
                      </a:pPr>
                      <a:r>
                        <a:rPr lang="es-CL" sz="1000" dirty="0">
                          <a:latin typeface="+mj-lt"/>
                          <a:ea typeface="Calibri"/>
                        </a:rPr>
                        <a:t>Conocer :</a:t>
                      </a:r>
                    </a:p>
                    <a:p>
                      <a:pPr marL="342900" lvl="0" indent="-342900">
                        <a:lnSpc>
                          <a:spcPct val="115000"/>
                        </a:lnSpc>
                        <a:spcAft>
                          <a:spcPts val="0"/>
                        </a:spcAft>
                        <a:buFont typeface="Calibri"/>
                        <a:buChar char="-"/>
                      </a:pPr>
                      <a:r>
                        <a:rPr lang="es-CL" sz="1000" dirty="0">
                          <a:latin typeface="+mj-lt"/>
                          <a:ea typeface="Calibri"/>
                        </a:rPr>
                        <a:t>Organización, foco y resultados de aprendizaje</a:t>
                      </a:r>
                    </a:p>
                    <a:p>
                      <a:pPr marL="342900" lvl="0" indent="-342900">
                        <a:lnSpc>
                          <a:spcPct val="115000"/>
                        </a:lnSpc>
                        <a:spcAft>
                          <a:spcPts val="0"/>
                        </a:spcAft>
                        <a:buFont typeface="Calibri"/>
                        <a:buChar char="-"/>
                      </a:pPr>
                      <a:r>
                        <a:rPr lang="es-CL" sz="1000" dirty="0">
                          <a:latin typeface="+mj-lt"/>
                          <a:ea typeface="Calibri"/>
                        </a:rPr>
                        <a:t>Metodología  del taller, </a:t>
                      </a:r>
                      <a:r>
                        <a:rPr lang="es-CL" sz="1000" dirty="0" smtClean="0">
                          <a:latin typeface="+mj-lt"/>
                          <a:ea typeface="Calibri"/>
                        </a:rPr>
                        <a:t>(bitácora </a:t>
                      </a:r>
                      <a:r>
                        <a:rPr lang="es-CL" sz="1000" dirty="0">
                          <a:latin typeface="+mj-lt"/>
                          <a:ea typeface="Calibri"/>
                        </a:rPr>
                        <a:t>de preguntas orientadoras y tareas de trabajo autónomo) </a:t>
                      </a: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b="1" dirty="0">
                          <a:latin typeface="+mj-lt"/>
                          <a:ea typeface="Calibri"/>
                        </a:rPr>
                        <a:t>PPT Introductorio </a:t>
                      </a:r>
                      <a:r>
                        <a:rPr lang="es-CL" sz="1000" b="1" dirty="0" smtClean="0">
                          <a:latin typeface="+mj-lt"/>
                          <a:ea typeface="Calibri"/>
                        </a:rPr>
                        <a:t>Inducción</a:t>
                      </a:r>
                    </a:p>
                    <a:p>
                      <a:pPr>
                        <a:lnSpc>
                          <a:spcPct val="115000"/>
                        </a:lnSpc>
                        <a:spcAft>
                          <a:spcPts val="1000"/>
                        </a:spcAft>
                      </a:pPr>
                      <a:r>
                        <a:rPr lang="es-CL" sz="1000" dirty="0" smtClean="0">
                          <a:latin typeface="+mj-lt"/>
                          <a:ea typeface="Calibri"/>
                        </a:rPr>
                        <a:t>PPT Estructura General de Ed Parvularia.</a:t>
                      </a:r>
                    </a:p>
                    <a:p>
                      <a:pPr marL="0" marR="0" indent="0" algn="l" defTabSz="914400" rtl="0" eaLnBrk="1" fontAlgn="auto" latinLnBrk="0" hangingPunct="1">
                        <a:lnSpc>
                          <a:spcPct val="115000"/>
                        </a:lnSpc>
                        <a:spcBef>
                          <a:spcPts val="0"/>
                        </a:spcBef>
                        <a:spcAft>
                          <a:spcPts val="1000"/>
                        </a:spcAft>
                        <a:buClr>
                          <a:srgbClr val="000000"/>
                        </a:buClr>
                        <a:buSzTx/>
                        <a:buFont typeface="Arial"/>
                        <a:buNone/>
                        <a:tabLst/>
                        <a:defRPr/>
                      </a:pPr>
                      <a:r>
                        <a:rPr lang="es-CL" sz="1000" b="1" i="0" u="none" strike="noStrike" cap="none" dirty="0" smtClean="0">
                          <a:solidFill>
                            <a:schemeClr val="tx1"/>
                          </a:solidFill>
                          <a:latin typeface="+mn-lt"/>
                          <a:ea typeface="Calibri"/>
                          <a:cs typeface="+mn-cs"/>
                          <a:sym typeface="Arial"/>
                        </a:rPr>
                        <a:t>Preguntas Orientadoras:</a:t>
                      </a:r>
                    </a:p>
                    <a:p>
                      <a:r>
                        <a:rPr lang="es-CL" sz="1000" b="0" i="0" u="none" strike="noStrike" cap="none" dirty="0" smtClean="0">
                          <a:solidFill>
                            <a:schemeClr val="tx1"/>
                          </a:solidFill>
                          <a:effectLst/>
                          <a:latin typeface="+mn-lt"/>
                          <a:ea typeface="+mn-ea"/>
                          <a:cs typeface="+mn-cs"/>
                          <a:sym typeface="Arial"/>
                        </a:rPr>
                        <a:t>1. ¿De qué manera crees tú que esta nueva modalidad de clases ha afectado la labor docente?</a:t>
                      </a:r>
                    </a:p>
                    <a:p>
                      <a:r>
                        <a:rPr lang="es-CL" sz="1000" b="0" i="0" u="none" strike="noStrike" cap="none" dirty="0" smtClean="0">
                          <a:solidFill>
                            <a:schemeClr val="tx1"/>
                          </a:solidFill>
                          <a:effectLst/>
                          <a:latin typeface="+mn-lt"/>
                          <a:ea typeface="+mn-ea"/>
                          <a:cs typeface="+mn-cs"/>
                          <a:sym typeface="Arial"/>
                        </a:rPr>
                        <a:t>2. ¿De qué manera crees tú que esta nueva modalidad de clases ha afectado el aprendizaje en niños y </a:t>
                      </a:r>
                    </a:p>
                    <a:p>
                      <a:r>
                        <a:rPr lang="es-CL" sz="1000" b="0" i="0" u="none" strike="noStrike" cap="none" dirty="0" smtClean="0">
                          <a:solidFill>
                            <a:schemeClr val="tx1"/>
                          </a:solidFill>
                          <a:effectLst/>
                          <a:latin typeface="+mn-lt"/>
                          <a:ea typeface="+mn-ea"/>
                          <a:cs typeface="+mn-cs"/>
                          <a:sym typeface="Arial"/>
                        </a:rPr>
                        <a:t>niñas?</a:t>
                      </a:r>
                    </a:p>
                    <a:p>
                      <a:r>
                        <a:rPr lang="es-CL" sz="1000" b="0" i="0" u="none" strike="noStrike" cap="none" dirty="0" smtClean="0">
                          <a:solidFill>
                            <a:schemeClr val="tx1"/>
                          </a:solidFill>
                          <a:effectLst/>
                          <a:latin typeface="+mn-lt"/>
                          <a:ea typeface="+mn-ea"/>
                          <a:cs typeface="+mn-cs"/>
                          <a:sym typeface="Arial"/>
                        </a:rPr>
                        <a:t>3. ¿De qué manera crees tú que esta nueva modalidad de clases ha afectado a las familias</a:t>
                      </a: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dirty="0">
                          <a:latin typeface="+mj-lt"/>
                          <a:ea typeface="Calibri"/>
                        </a:rPr>
                        <a:t>Conformar grupos de trabajo distribuidos por centro educativo. </a:t>
                      </a:r>
                    </a:p>
                    <a:p>
                      <a:pPr>
                        <a:lnSpc>
                          <a:spcPct val="115000"/>
                        </a:lnSpc>
                        <a:spcAft>
                          <a:spcPts val="1000"/>
                        </a:spcAft>
                      </a:pPr>
                      <a:r>
                        <a:rPr lang="es-CL" sz="1000" b="1" dirty="0">
                          <a:latin typeface="+mj-lt"/>
                          <a:ea typeface="Calibri"/>
                        </a:rPr>
                        <a:t>Revisar: </a:t>
                      </a:r>
                      <a:r>
                        <a:rPr lang="es-CL" sz="1000" dirty="0">
                          <a:latin typeface="+mj-lt"/>
                          <a:ea typeface="Calibri"/>
                        </a:rPr>
                        <a:t>Apoyo del MINEDUC durante la pandemia COVID19 </a:t>
                      </a:r>
                      <a:endParaRPr lang="es-CL" sz="1000" dirty="0" smtClean="0">
                        <a:latin typeface="+mj-lt"/>
                        <a:ea typeface="Calibri"/>
                      </a:endParaRPr>
                    </a:p>
                    <a:p>
                      <a:pPr>
                        <a:lnSpc>
                          <a:spcPct val="115000"/>
                        </a:lnSpc>
                        <a:spcAft>
                          <a:spcPts val="1000"/>
                        </a:spcAft>
                      </a:pPr>
                      <a:endParaRPr lang="es-CL" sz="1000" dirty="0" smtClean="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dirty="0" smtClean="0">
                          <a:latin typeface="+mj-lt"/>
                          <a:ea typeface="Calibri"/>
                        </a:rPr>
                        <a:t>Presentación</a:t>
                      </a:r>
                    </a:p>
                    <a:p>
                      <a:pPr algn="ctr">
                        <a:lnSpc>
                          <a:spcPct val="115000"/>
                        </a:lnSpc>
                        <a:spcAft>
                          <a:spcPts val="1000"/>
                        </a:spcAft>
                      </a:pPr>
                      <a:r>
                        <a:rPr lang="es-CL" sz="1000" dirty="0" smtClean="0">
                          <a:latin typeface="+mj-lt"/>
                          <a:ea typeface="Calibri"/>
                        </a:rPr>
                        <a:t>Solicitud de documentos:</a:t>
                      </a:r>
                    </a:p>
                    <a:p>
                      <a:pPr algn="ctr">
                        <a:lnSpc>
                          <a:spcPct val="115000"/>
                        </a:lnSpc>
                        <a:spcAft>
                          <a:spcPts val="1000"/>
                        </a:spcAft>
                      </a:pPr>
                      <a:r>
                        <a:rPr lang="es-CL" sz="1000" dirty="0" smtClean="0">
                          <a:latin typeface="+mj-lt"/>
                          <a:ea typeface="Calibri"/>
                        </a:rPr>
                        <a:t>Enviar correo de Tutora</a:t>
                      </a:r>
                      <a:endParaRPr lang="es-CL" sz="1000" dirty="0">
                        <a:latin typeface="+mj-lt"/>
                        <a:ea typeface="Calibri"/>
                      </a:endParaRPr>
                    </a:p>
                    <a:p>
                      <a:pPr algn="ctr">
                        <a:lnSpc>
                          <a:spcPct val="115000"/>
                        </a:lnSpc>
                        <a:spcAft>
                          <a:spcPts val="1000"/>
                        </a:spcAft>
                      </a:pPr>
                      <a:r>
                        <a:rPr lang="es-CL" sz="1000" dirty="0" smtClean="0">
                          <a:latin typeface="+mj-lt"/>
                          <a:ea typeface="Calibri"/>
                        </a:rPr>
                        <a:t>Trabajo</a:t>
                      </a:r>
                      <a:r>
                        <a:rPr lang="es-CL" sz="1000" baseline="0" dirty="0" smtClean="0">
                          <a:latin typeface="+mj-lt"/>
                          <a:ea typeface="Calibri"/>
                        </a:rPr>
                        <a:t> Grupal </a:t>
                      </a:r>
                    </a:p>
                    <a:p>
                      <a:pPr algn="ctr">
                        <a:lnSpc>
                          <a:spcPct val="115000"/>
                        </a:lnSpc>
                        <a:spcAft>
                          <a:spcPts val="1000"/>
                        </a:spcAft>
                      </a:pPr>
                      <a:r>
                        <a:rPr lang="es-CL" sz="1000" baseline="0" dirty="0" smtClean="0">
                          <a:latin typeface="+mj-lt"/>
                          <a:ea typeface="Calibri"/>
                        </a:rPr>
                        <a:t>¿Que es un PEI?</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1000" dirty="0">
                        <a:latin typeface="+mj-lt"/>
                        <a:ea typeface="Calibri"/>
                      </a:endParaRPr>
                    </a:p>
                    <a:p>
                      <a:pPr algn="ctr">
                        <a:lnSpc>
                          <a:spcPct val="115000"/>
                        </a:lnSpc>
                        <a:spcAft>
                          <a:spcPts val="1000"/>
                        </a:spcAft>
                      </a:pPr>
                      <a:r>
                        <a:rPr lang="es-CL" sz="1000" dirty="0" smtClean="0">
                          <a:latin typeface="+mj-lt"/>
                          <a:ea typeface="Calibri"/>
                        </a:rPr>
                        <a:t>S.1</a:t>
                      </a:r>
                    </a:p>
                    <a:p>
                      <a:pPr algn="ctr">
                        <a:lnSpc>
                          <a:spcPct val="115000"/>
                        </a:lnSpc>
                        <a:spcAft>
                          <a:spcPts val="1000"/>
                        </a:spcAft>
                      </a:pPr>
                      <a:r>
                        <a:rPr lang="es-CL" sz="1000" dirty="0" smtClean="0">
                          <a:latin typeface="+mj-lt"/>
                          <a:ea typeface="Calibri"/>
                        </a:rPr>
                        <a:t>22 Sept.</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7910">
                <a:tc>
                  <a:txBody>
                    <a:bodyPr/>
                    <a:lstStyle/>
                    <a:p>
                      <a:pPr>
                        <a:lnSpc>
                          <a:spcPct val="115000"/>
                        </a:lnSpc>
                        <a:spcAft>
                          <a:spcPts val="1000"/>
                        </a:spcAft>
                      </a:pPr>
                      <a:r>
                        <a:rPr lang="es-CL" sz="1000" dirty="0">
                          <a:latin typeface="+mj-lt"/>
                          <a:ea typeface="Calibri"/>
                        </a:rPr>
                        <a:t>Conocer documentación de gestión interna de la unidad educativa: </a:t>
                      </a:r>
                      <a:r>
                        <a:rPr lang="es-CL" sz="1000" b="1" dirty="0">
                          <a:latin typeface="+mj-lt"/>
                          <a:ea typeface="Calibri"/>
                        </a:rPr>
                        <a:t>PEI</a:t>
                      </a:r>
                      <a:r>
                        <a:rPr lang="es-CL" sz="1000" dirty="0">
                          <a:latin typeface="+mj-lt"/>
                          <a:ea typeface="Calibri"/>
                        </a:rPr>
                        <a:t>.</a:t>
                      </a:r>
                    </a:p>
                    <a:p>
                      <a:pPr marL="342900" lvl="0" indent="-342900">
                        <a:lnSpc>
                          <a:spcPct val="115000"/>
                        </a:lnSpc>
                        <a:spcAft>
                          <a:spcPts val="0"/>
                        </a:spcAft>
                        <a:buFont typeface="+mj-lt"/>
                        <a:buAutoNum type="alphaLcPeriod"/>
                      </a:pPr>
                      <a:r>
                        <a:rPr lang="es-CL" sz="1000" u="none" strike="noStrike" dirty="0">
                          <a:latin typeface="+mj-lt"/>
                          <a:ea typeface="Calibri"/>
                        </a:rPr>
                        <a:t>Revisar un PEI, identificando sus partes. </a:t>
                      </a:r>
                    </a:p>
                    <a:p>
                      <a:pPr marL="342900" lvl="0" indent="-342900">
                        <a:lnSpc>
                          <a:spcPct val="115000"/>
                        </a:lnSpc>
                        <a:spcAft>
                          <a:spcPts val="0"/>
                        </a:spcAft>
                        <a:buFont typeface="+mj-lt"/>
                        <a:buAutoNum type="alphaLcPeriod"/>
                      </a:pPr>
                      <a:r>
                        <a:rPr lang="es-CL" sz="1000" u="none" strike="noStrike" dirty="0">
                          <a:latin typeface="+mj-lt"/>
                          <a:ea typeface="Calibri"/>
                        </a:rPr>
                        <a:t>Diálogo entre este documentos y orientaciones ministeriales (modo pandemia: Apoyo del MINEDUC durante la pandemia COVID19 </a:t>
                      </a:r>
                    </a:p>
                    <a:p>
                      <a:pPr>
                        <a:lnSpc>
                          <a:spcPct val="115000"/>
                        </a:lnSpc>
                        <a:spcAft>
                          <a:spcPts val="1000"/>
                        </a:spcAft>
                      </a:pPr>
                      <a:r>
                        <a:rPr lang="es-CL" sz="1000" dirty="0">
                          <a:latin typeface="+mj-lt"/>
                          <a:ea typeface="Calibri"/>
                        </a:rPr>
                        <a:t>Reflexionar preguntas </a:t>
                      </a:r>
                      <a:r>
                        <a:rPr lang="es-CL" sz="1000" dirty="0" smtClean="0">
                          <a:latin typeface="+mj-lt"/>
                          <a:ea typeface="Calibri"/>
                        </a:rPr>
                        <a:t>orientadoras</a:t>
                      </a:r>
                      <a:r>
                        <a:rPr lang="es-CL" sz="1000" baseline="0" dirty="0" smtClean="0">
                          <a:latin typeface="+mj-lt"/>
                          <a:ea typeface="Calibri"/>
                        </a:rPr>
                        <a:t> </a:t>
                      </a:r>
                      <a:r>
                        <a:rPr lang="es-CL" sz="1000" dirty="0" smtClean="0">
                          <a:latin typeface="+mj-lt"/>
                          <a:ea typeface="Calibri"/>
                        </a:rPr>
                        <a:t>Elementos </a:t>
                      </a:r>
                      <a:r>
                        <a:rPr lang="es-CL" sz="1000" dirty="0">
                          <a:latin typeface="+mj-lt"/>
                          <a:ea typeface="Calibri"/>
                        </a:rPr>
                        <a:t>orientadores </a:t>
                      </a: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b="1" dirty="0" smtClean="0">
                          <a:latin typeface="+mj-lt"/>
                          <a:ea typeface="Calibri"/>
                        </a:rPr>
                        <a:t>Preguntas </a:t>
                      </a:r>
                      <a:r>
                        <a:rPr lang="es-CL" sz="1000" b="1" dirty="0">
                          <a:latin typeface="+mj-lt"/>
                          <a:ea typeface="Calibri"/>
                        </a:rPr>
                        <a:t>Orientadoras</a:t>
                      </a:r>
                      <a:r>
                        <a:rPr lang="es-CL" sz="1000" b="1" dirty="0" smtClean="0">
                          <a:latin typeface="+mj-lt"/>
                          <a:ea typeface="Calibri"/>
                        </a:rPr>
                        <a:t>:</a:t>
                      </a:r>
                      <a:endParaRPr lang="es-CL" sz="1000" b="1" dirty="0">
                        <a:latin typeface="+mj-lt"/>
                        <a:ea typeface="Calibri"/>
                      </a:endParaRPr>
                    </a:p>
                    <a:p>
                      <a:pPr>
                        <a:lnSpc>
                          <a:spcPct val="115000"/>
                        </a:lnSpc>
                        <a:spcAft>
                          <a:spcPts val="1000"/>
                        </a:spcAft>
                      </a:pPr>
                      <a:r>
                        <a:rPr lang="es-CL" sz="1000" dirty="0" smtClean="0">
                          <a:latin typeface="+mj-lt"/>
                          <a:ea typeface="Calibri"/>
                        </a:rPr>
                        <a:t>¿</a:t>
                      </a:r>
                      <a:r>
                        <a:rPr lang="es-CL" sz="1000" dirty="0">
                          <a:latin typeface="+mj-lt"/>
                          <a:ea typeface="Calibri"/>
                        </a:rPr>
                        <a:t>Cuáles son los elementos relevantes que debiese poseer cualquier PEI? </a:t>
                      </a:r>
                      <a:r>
                        <a:rPr lang="es-CL" sz="1000" dirty="0" smtClean="0">
                          <a:latin typeface="+mj-lt"/>
                          <a:ea typeface="Calibri"/>
                        </a:rPr>
                        <a:t>* </a:t>
                      </a:r>
                      <a:r>
                        <a:rPr lang="es-CL" sz="1000" dirty="0">
                          <a:latin typeface="+mj-lt"/>
                          <a:ea typeface="Calibri"/>
                        </a:rPr>
                        <a:t>Estas preguntas conforman el proceso reflexivo </a:t>
                      </a:r>
                      <a:r>
                        <a:rPr lang="es-CL" sz="1000" dirty="0" smtClean="0">
                          <a:latin typeface="+mj-lt"/>
                          <a:ea typeface="Calibri"/>
                        </a:rPr>
                        <a:t>final:</a:t>
                      </a:r>
                    </a:p>
                    <a:p>
                      <a:pPr>
                        <a:lnSpc>
                          <a:spcPct val="115000"/>
                        </a:lnSpc>
                        <a:spcAft>
                          <a:spcPts val="1000"/>
                        </a:spcAft>
                      </a:pPr>
                      <a:endParaRPr lang="es-CL" sz="1000" b="0" i="0" u="none" strike="noStrike" cap="none" baseline="0" dirty="0" smtClean="0">
                        <a:solidFill>
                          <a:schemeClr val="tx1"/>
                        </a:solidFill>
                        <a:latin typeface="+mn-lt"/>
                        <a:ea typeface="Calibri"/>
                        <a:cs typeface="+mn-cs"/>
                        <a:sym typeface="Arial"/>
                      </a:endParaRPr>
                    </a:p>
                    <a:p>
                      <a:pPr>
                        <a:lnSpc>
                          <a:spcPct val="115000"/>
                        </a:lnSpc>
                        <a:spcAft>
                          <a:spcPts val="1000"/>
                        </a:spcAft>
                      </a:pPr>
                      <a:endParaRPr lang="es-CL" sz="1000" b="0" i="0" u="none" strike="noStrike" cap="none" dirty="0" smtClean="0">
                        <a:solidFill>
                          <a:schemeClr val="tx1"/>
                        </a:solidFill>
                        <a:latin typeface="+mn-lt"/>
                        <a:ea typeface="Calibri"/>
                        <a:cs typeface="+mn-cs"/>
                        <a:sym typeface="Arial"/>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b="1" dirty="0">
                          <a:latin typeface="+mj-lt"/>
                          <a:ea typeface="Calibri"/>
                        </a:rPr>
                        <a:t>Video Cápsula:</a:t>
                      </a:r>
                      <a:r>
                        <a:rPr lang="es-CL" sz="1000" dirty="0">
                          <a:latin typeface="+mj-lt"/>
                          <a:ea typeface="Calibri"/>
                        </a:rPr>
                        <a:t> Conocer el PEI (ideario: misión, visión, sellos, sentidos y perfiles) </a:t>
                      </a:r>
                      <a:endParaRPr lang="es-CL" sz="1000" i="1" dirty="0" smtClean="0">
                        <a:latin typeface="+mj-lt"/>
                        <a:ea typeface="Calibri"/>
                      </a:endParaRPr>
                    </a:p>
                    <a:p>
                      <a:pPr marL="0" marR="0" indent="0" algn="l" defTabSz="914400" rtl="0" eaLnBrk="1" fontAlgn="auto" latinLnBrk="0" hangingPunct="1">
                        <a:lnSpc>
                          <a:spcPct val="115000"/>
                        </a:lnSpc>
                        <a:spcBef>
                          <a:spcPts val="0"/>
                        </a:spcBef>
                        <a:spcAft>
                          <a:spcPts val="1000"/>
                        </a:spcAft>
                        <a:buClr>
                          <a:srgbClr val="000000"/>
                        </a:buClr>
                        <a:buSzTx/>
                        <a:buFont typeface="Arial"/>
                        <a:buNone/>
                        <a:tabLst/>
                        <a:defRPr/>
                      </a:pPr>
                      <a:r>
                        <a:rPr lang="es-CL" sz="1000" b="1" i="0" u="none" strike="noStrike" cap="none" dirty="0" smtClean="0">
                          <a:solidFill>
                            <a:schemeClr val="tx1"/>
                          </a:solidFill>
                          <a:latin typeface="+mn-lt"/>
                          <a:ea typeface="Calibri"/>
                          <a:cs typeface="+mn-cs"/>
                          <a:sym typeface="Arial"/>
                        </a:rPr>
                        <a:t>Leer </a:t>
                      </a:r>
                      <a:r>
                        <a:rPr lang="es-CL" sz="1000" b="0" i="0" u="none" strike="noStrike" cap="none" dirty="0" smtClean="0">
                          <a:solidFill>
                            <a:schemeClr val="tx1"/>
                          </a:solidFill>
                          <a:latin typeface="+mn-lt"/>
                          <a:ea typeface="Calibri"/>
                          <a:cs typeface="+mn-cs"/>
                          <a:sym typeface="Arial"/>
                        </a:rPr>
                        <a:t>sobre el centro educativo elegido y su información general: ubicación, población, características. (PIE)</a:t>
                      </a:r>
                    </a:p>
                    <a:p>
                      <a:pPr>
                        <a:lnSpc>
                          <a:spcPct val="115000"/>
                        </a:lnSpc>
                        <a:spcAft>
                          <a:spcPts val="1000"/>
                        </a:spcAft>
                      </a:pPr>
                      <a:endParaRPr lang="es-CL" sz="1000" baseline="0" dirty="0" smtClean="0">
                        <a:latin typeface="+mj-lt"/>
                        <a:ea typeface="Calibri"/>
                      </a:endParaRPr>
                    </a:p>
                    <a:p>
                      <a:pPr>
                        <a:lnSpc>
                          <a:spcPct val="115000"/>
                        </a:lnSpc>
                        <a:spcAft>
                          <a:spcPts val="1000"/>
                        </a:spcAft>
                      </a:pP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dirty="0">
                          <a:latin typeface="+mj-lt"/>
                          <a:ea typeface="Calibri"/>
                        </a:rPr>
                        <a:t>Presentación con el centro </a:t>
                      </a:r>
                      <a:r>
                        <a:rPr lang="es-CL" sz="1000" dirty="0" smtClean="0">
                          <a:latin typeface="+mj-lt"/>
                          <a:ea typeface="Calibri"/>
                        </a:rPr>
                        <a:t>de</a:t>
                      </a:r>
                      <a:r>
                        <a:rPr lang="es-CL" sz="1000" baseline="0" dirty="0" smtClean="0">
                          <a:latin typeface="+mj-lt"/>
                          <a:ea typeface="Calibri"/>
                        </a:rPr>
                        <a:t> Práctica</a:t>
                      </a:r>
                    </a:p>
                    <a:p>
                      <a:pPr algn="ctr">
                        <a:lnSpc>
                          <a:spcPct val="115000"/>
                        </a:lnSpc>
                        <a:spcAft>
                          <a:spcPts val="1000"/>
                        </a:spcAft>
                      </a:pPr>
                      <a:r>
                        <a:rPr lang="es-CL" sz="1000" baseline="0" dirty="0" smtClean="0">
                          <a:latin typeface="+mj-lt"/>
                          <a:ea typeface="Calibri"/>
                        </a:rPr>
                        <a:t>Presentan trabajo grupal </a:t>
                      </a:r>
                    </a:p>
                    <a:p>
                      <a:pPr algn="ctr">
                        <a:lnSpc>
                          <a:spcPct val="115000"/>
                        </a:lnSpc>
                        <a:spcAft>
                          <a:spcPts val="1000"/>
                        </a:spcAft>
                      </a:pPr>
                      <a:r>
                        <a:rPr lang="es-CL" sz="1000" baseline="0" dirty="0" smtClean="0">
                          <a:latin typeface="+mj-lt"/>
                          <a:ea typeface="Calibri"/>
                        </a:rPr>
                        <a:t>¿Que es el PEI?</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1000" dirty="0">
                        <a:latin typeface="+mj-lt"/>
                        <a:ea typeface="Calibri"/>
                      </a:endParaRPr>
                    </a:p>
                    <a:p>
                      <a:pPr algn="ctr">
                        <a:lnSpc>
                          <a:spcPct val="115000"/>
                        </a:lnSpc>
                        <a:spcAft>
                          <a:spcPts val="1000"/>
                        </a:spcAft>
                      </a:pPr>
                      <a:r>
                        <a:rPr lang="es-CL" sz="1000" dirty="0" smtClean="0">
                          <a:latin typeface="+mj-lt"/>
                          <a:ea typeface="Calibri"/>
                        </a:rPr>
                        <a:t>S.2</a:t>
                      </a:r>
                    </a:p>
                    <a:p>
                      <a:pPr algn="ctr">
                        <a:lnSpc>
                          <a:spcPct val="115000"/>
                        </a:lnSpc>
                        <a:spcAft>
                          <a:spcPts val="1000"/>
                        </a:spcAft>
                      </a:pPr>
                      <a:r>
                        <a:rPr lang="es-CL" sz="1000" dirty="0" smtClean="0">
                          <a:latin typeface="+mj-lt"/>
                          <a:ea typeface="Calibri"/>
                        </a:rPr>
                        <a:t>29 Sept.</a:t>
                      </a:r>
                      <a:endParaRPr lang="es-CL" sz="1000" dirty="0">
                        <a:latin typeface="+mj-lt"/>
                        <a:ea typeface="Calibri"/>
                      </a:endParaRPr>
                    </a:p>
                  </a:txBody>
                  <a:tcPr marL="39647" marR="396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8702" name="Rectangle 1"/>
          <p:cNvSpPr>
            <a:spLocks noChangeArrowheads="1"/>
          </p:cNvSpPr>
          <p:nvPr/>
        </p:nvSpPr>
        <p:spPr bwMode="auto">
          <a:xfrm>
            <a:off x="1968500" y="614363"/>
            <a:ext cx="3878263"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eaLnBrk="1" hangingPunct="1">
              <a:buClrTx/>
              <a:buFontTx/>
              <a:buNone/>
            </a:pPr>
            <a:r>
              <a:rPr lang="es-CL" altLang="es-CL" sz="1600" b="1" dirty="0">
                <a:solidFill>
                  <a:schemeClr val="tx1"/>
                </a:solidFill>
              </a:rPr>
              <a:t>				</a:t>
            </a:r>
            <a:endParaRPr lang="es-CL" altLang="es-CL" sz="1600" dirty="0">
              <a:solidFill>
                <a:schemeClr val="tx1"/>
              </a:solidFill>
            </a:endParaRPr>
          </a:p>
        </p:txBody>
      </p:sp>
      <p:pic>
        <p:nvPicPr>
          <p:cNvPr id="28703" name="Imagen 3"/>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965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769878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ítulo 1"/>
          <p:cNvSpPr txBox="1">
            <a:spLocks noGrp="1"/>
          </p:cNvSpPr>
          <p:nvPr>
            <p:ph type="ctrTitle"/>
          </p:nvPr>
        </p:nvSpPr>
        <p:spPr>
          <a:xfrm>
            <a:off x="685800" y="1252538"/>
            <a:ext cx="7772400" cy="477837"/>
          </a:xfrm>
        </p:spPr>
        <p:txBody>
          <a:bodyPr/>
          <a:lstStyle/>
          <a:p>
            <a:pPr eaLnBrk="1" hangingPunct="1">
              <a:spcBef>
                <a:spcPct val="0"/>
              </a:spcBef>
              <a:spcAft>
                <a:spcPct val="0"/>
              </a:spcAft>
              <a:buClr>
                <a:srgbClr val="000000"/>
              </a:buClr>
              <a:buFont typeface="Calibri" panose="020F0502020204030204" pitchFamily="34" charset="0"/>
              <a:buNone/>
            </a:pPr>
            <a:r>
              <a:rPr lang="es-CL" altLang="es-CL" sz="2800" b="1" dirty="0" smtClean="0">
                <a:latin typeface="Arial" panose="020B0604020202020204" pitchFamily="34" charset="0"/>
                <a:cs typeface="Arial" panose="020B0604020202020204" pitchFamily="34" charset="0"/>
                <a:sym typeface="Calibri" panose="020F0502020204030204" pitchFamily="34" charset="0"/>
              </a:rPr>
              <a:t>Unidad 2: Resultados de Aprendizaje:</a:t>
            </a:r>
            <a:r>
              <a:rPr lang="es-CL" altLang="es-CL" sz="2800" dirty="0" smtClean="0">
                <a:latin typeface="Arial" panose="020B0604020202020204" pitchFamily="34" charset="0"/>
                <a:cs typeface="Arial" panose="020B0604020202020204" pitchFamily="34" charset="0"/>
                <a:sym typeface="Calibri" panose="020F0502020204030204" pitchFamily="34" charset="0"/>
              </a:rPr>
              <a:t/>
            </a:r>
            <a:br>
              <a:rPr lang="es-CL" altLang="es-CL" sz="2800" dirty="0" smtClean="0">
                <a:latin typeface="Arial" panose="020B0604020202020204" pitchFamily="34" charset="0"/>
                <a:cs typeface="Arial" panose="020B0604020202020204" pitchFamily="34" charset="0"/>
                <a:sym typeface="Calibri" panose="020F0502020204030204" pitchFamily="34" charset="0"/>
              </a:rPr>
            </a:br>
            <a:endParaRPr lang="es-CL" altLang="es-CL" sz="2800" dirty="0" smtClean="0">
              <a:latin typeface="Arial" panose="020B0604020202020204" pitchFamily="34" charset="0"/>
              <a:cs typeface="Arial" panose="020B0604020202020204" pitchFamily="34" charset="0"/>
              <a:sym typeface="Calibri" panose="020F0502020204030204" pitchFamily="34" charset="0"/>
            </a:endParaRPr>
          </a:p>
        </p:txBody>
      </p:sp>
      <p:sp>
        <p:nvSpPr>
          <p:cNvPr id="3" name="Subtítulo 2"/>
          <p:cNvSpPr>
            <a:spLocks noGrp="1"/>
          </p:cNvSpPr>
          <p:nvPr>
            <p:ph type="subTitle" idx="1"/>
          </p:nvPr>
        </p:nvSpPr>
        <p:spPr>
          <a:xfrm>
            <a:off x="1160585" y="1730375"/>
            <a:ext cx="7021390" cy="4729040"/>
          </a:xfrm>
        </p:spPr>
        <p:txBody>
          <a:bodyPr/>
          <a:lstStyle/>
          <a:p>
            <a:pPr algn="l" eaLnBrk="1" fontAlgn="auto" hangingPunct="1">
              <a:lnSpc>
                <a:spcPct val="115000"/>
              </a:lnSpc>
              <a:buFont typeface="Arial"/>
              <a:buNone/>
              <a:defRPr/>
            </a:pPr>
            <a:r>
              <a:rPr lang="es-CL" sz="2400" dirty="0" smtClean="0">
                <a:solidFill>
                  <a:schemeClr val="tx1"/>
                </a:solidFill>
                <a:latin typeface="+mj-lt"/>
                <a:sym typeface="Calibri"/>
              </a:rPr>
              <a:t>Conocer </a:t>
            </a:r>
            <a:r>
              <a:rPr lang="es-CL" sz="2400" dirty="0">
                <a:solidFill>
                  <a:schemeClr val="tx1"/>
                </a:solidFill>
                <a:latin typeface="+mj-lt"/>
                <a:sym typeface="Calibri"/>
              </a:rPr>
              <a:t>los procesos de gestión de aula  e implementación de experiencias de aprendizaje  del establecimiento en la emergencia sanitaria   </a:t>
            </a:r>
          </a:p>
          <a:p>
            <a:pPr algn="l" eaLnBrk="1" fontAlgn="auto" hangingPunct="1">
              <a:lnSpc>
                <a:spcPct val="115000"/>
              </a:lnSpc>
              <a:spcAft>
                <a:spcPts val="1000"/>
              </a:spcAft>
              <a:buFont typeface="Arial"/>
              <a:buNone/>
              <a:defRPr/>
            </a:pPr>
            <a:endParaRPr lang="es-CL" sz="2400" dirty="0" smtClean="0">
              <a:solidFill>
                <a:schemeClr val="tx1"/>
              </a:solidFill>
              <a:latin typeface="+mj-lt"/>
              <a:sym typeface="Calibri"/>
            </a:endParaRPr>
          </a:p>
          <a:p>
            <a:pPr algn="l" eaLnBrk="1" fontAlgn="auto" hangingPunct="1">
              <a:lnSpc>
                <a:spcPct val="115000"/>
              </a:lnSpc>
              <a:spcAft>
                <a:spcPts val="1000"/>
              </a:spcAft>
              <a:buFont typeface="Arial"/>
              <a:buNone/>
              <a:defRPr/>
            </a:pPr>
            <a:r>
              <a:rPr lang="es-CL" sz="2400" dirty="0" smtClean="0">
                <a:solidFill>
                  <a:schemeClr val="tx1"/>
                </a:solidFill>
                <a:latin typeface="+mj-lt"/>
                <a:sym typeface="Calibri"/>
              </a:rPr>
              <a:t>Reflexionar </a:t>
            </a:r>
            <a:r>
              <a:rPr lang="es-CL" sz="2400" dirty="0">
                <a:solidFill>
                  <a:schemeClr val="tx1"/>
                </a:solidFill>
                <a:latin typeface="+mj-lt"/>
                <a:sym typeface="Calibri"/>
              </a:rPr>
              <a:t>sobre </a:t>
            </a:r>
            <a:r>
              <a:rPr lang="es-CL" sz="2400" dirty="0" smtClean="0">
                <a:solidFill>
                  <a:schemeClr val="tx1"/>
                </a:solidFill>
                <a:latin typeface="+mj-lt"/>
                <a:sym typeface="Calibri"/>
              </a:rPr>
              <a:t> </a:t>
            </a:r>
            <a:r>
              <a:rPr lang="es-CL" sz="2400" dirty="0">
                <a:solidFill>
                  <a:schemeClr val="tx1"/>
                </a:solidFill>
                <a:latin typeface="+mj-lt"/>
                <a:sym typeface="Calibri"/>
              </a:rPr>
              <a:t>ética y responsabilidad docente con relación al respeto a los niños y a los demás actores educativos (docentes, familias, directivos), como base de la labor profesional.</a:t>
            </a:r>
          </a:p>
          <a:p>
            <a:pPr marL="457200" indent="-431800" eaLnBrk="1" fontAlgn="auto" hangingPunct="1">
              <a:buFont typeface="Arial"/>
              <a:buNone/>
              <a:defRPr/>
            </a:pPr>
            <a:endParaRPr lang="es-CL" sz="3200" dirty="0">
              <a:latin typeface="Calibri"/>
              <a:ea typeface="Calibri"/>
              <a:cs typeface="Calibri"/>
              <a:sym typeface="Calibri"/>
            </a:endParaRPr>
          </a:p>
        </p:txBody>
      </p:sp>
      <p:pic>
        <p:nvPicPr>
          <p:cNvPr id="29700" name="Imagen 3"/>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896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492248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nvGraphicFramePr>
        <p:xfrm>
          <a:off x="0" y="531813"/>
          <a:ext cx="9144000" cy="6342263"/>
        </p:xfrm>
        <a:graphic>
          <a:graphicData uri="http://schemas.openxmlformats.org/drawingml/2006/table">
            <a:tbl>
              <a:tblPr/>
              <a:tblGrid>
                <a:gridCol w="1662591"/>
                <a:gridCol w="3198052"/>
                <a:gridCol w="2176301"/>
                <a:gridCol w="744170"/>
                <a:gridCol w="960354"/>
                <a:gridCol w="402532"/>
              </a:tblGrid>
              <a:tr h="652751">
                <a:tc>
                  <a:txBody>
                    <a:bodyPr/>
                    <a:lstStyle/>
                    <a:p>
                      <a:pPr algn="ctr">
                        <a:lnSpc>
                          <a:spcPct val="115000"/>
                        </a:lnSpc>
                        <a:spcAft>
                          <a:spcPts val="1000"/>
                        </a:spcAft>
                      </a:pPr>
                      <a:r>
                        <a:rPr lang="es-CL" sz="1000" b="1" dirty="0">
                          <a:latin typeface="+mj-lt"/>
                          <a:ea typeface="Calibri"/>
                        </a:rPr>
                        <a:t>ACTIVIDADES DOCENTE DE TALLER</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a:latin typeface="+mj-lt"/>
                          <a:ea typeface="Calibri"/>
                        </a:rPr>
                        <a:t>INSUMOS DE TALLER</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tcPr>
                </a:tc>
                <a:tc>
                  <a:txBody>
                    <a:bodyPr/>
                    <a:lstStyle/>
                    <a:p>
                      <a:pPr algn="ctr">
                        <a:lnSpc>
                          <a:spcPct val="115000"/>
                        </a:lnSpc>
                        <a:spcAft>
                          <a:spcPts val="1000"/>
                        </a:spcAft>
                      </a:pPr>
                      <a:r>
                        <a:rPr lang="es-CL" sz="1000" b="1" dirty="0">
                          <a:latin typeface="+mj-lt"/>
                          <a:ea typeface="Calibri"/>
                        </a:rPr>
                        <a:t>TAREAS </a:t>
                      </a:r>
                      <a:r>
                        <a:rPr lang="es-CL" sz="1000" b="1" dirty="0" smtClean="0">
                          <a:latin typeface="+mj-lt"/>
                          <a:ea typeface="Calibri"/>
                        </a:rPr>
                        <a:t>ASOCIADASESTUDIANTE </a:t>
                      </a:r>
                      <a:r>
                        <a:rPr lang="es-CL" sz="1000" b="1" dirty="0">
                          <a:latin typeface="+mj-lt"/>
                          <a:ea typeface="Calibri"/>
                        </a:rPr>
                        <a:t>DEL TALLER (trabajo autónomo)</a:t>
                      </a:r>
                      <a:endParaRPr lang="es-CL" sz="1000" dirty="0">
                        <a:latin typeface="+mj-lt"/>
                        <a:ea typeface="Calibri"/>
                      </a:endParaRPr>
                    </a:p>
                  </a:txBody>
                  <a:tcPr marL="39649" marR="39649" marT="0" marB="0"/>
                </a:tc>
                <a:tc gridSpan="2">
                  <a:txBody>
                    <a:bodyPr/>
                    <a:lstStyle/>
                    <a:p>
                      <a:pPr algn="ctr">
                        <a:lnSpc>
                          <a:spcPct val="115000"/>
                        </a:lnSpc>
                        <a:spcAft>
                          <a:spcPts val="1000"/>
                        </a:spcAft>
                      </a:pPr>
                      <a:r>
                        <a:rPr lang="es-CL" sz="1000" b="1" dirty="0">
                          <a:latin typeface="+mj-lt"/>
                          <a:ea typeface="Calibri"/>
                        </a:rPr>
                        <a:t>ACTIVIDADES  CON  EL ESTUDIANTADO </a:t>
                      </a:r>
                      <a:endParaRPr lang="es-CL" sz="1000" dirty="0">
                        <a:latin typeface="+mj-lt"/>
                        <a:ea typeface="Calibri"/>
                      </a:endParaRPr>
                    </a:p>
                  </a:txBody>
                  <a:tcPr marL="39649" marR="39649" marT="0" marB="0"/>
                </a:tc>
                <a:tc hMerge="1">
                  <a:txBody>
                    <a:bodyPr/>
                    <a:lstStyle/>
                    <a:p>
                      <a:pPr algn="ctr">
                        <a:lnSpc>
                          <a:spcPct val="115000"/>
                        </a:lnSpc>
                        <a:spcAft>
                          <a:spcPts val="1000"/>
                        </a:spcAft>
                      </a:pPr>
                      <a:endParaRPr lang="es-CL" sz="1000" dirty="0">
                        <a:latin typeface="+mj-lt"/>
                        <a:ea typeface="Calibri"/>
                      </a:endParaRPr>
                    </a:p>
                  </a:txBody>
                  <a:tcPr marL="39649" marR="39649" marT="0" marB="0"/>
                </a:tc>
                <a:tc>
                  <a:txBody>
                    <a:bodyPr/>
                    <a:lstStyle/>
                    <a:p>
                      <a:pPr marL="0" marR="0" indent="0" algn="ctr" defTabSz="914400" rtl="0" eaLnBrk="1" fontAlgn="auto" latinLnBrk="0" hangingPunct="1">
                        <a:lnSpc>
                          <a:spcPct val="115000"/>
                        </a:lnSpc>
                        <a:spcBef>
                          <a:spcPts val="0"/>
                        </a:spcBef>
                        <a:spcAft>
                          <a:spcPts val="1000"/>
                        </a:spcAft>
                        <a:buClr>
                          <a:srgbClr val="000000"/>
                        </a:buClr>
                        <a:buSzTx/>
                        <a:buFont typeface="Arial"/>
                        <a:buNone/>
                        <a:tabLst/>
                        <a:defRPr/>
                      </a:pPr>
                      <a:r>
                        <a:rPr lang="es-CL" sz="1000" b="1" i="0" u="none" strike="noStrike" cap="none" dirty="0" smtClean="0">
                          <a:solidFill>
                            <a:schemeClr val="tx1"/>
                          </a:solidFill>
                          <a:latin typeface="+mn-lt"/>
                          <a:ea typeface="Calibri"/>
                          <a:cs typeface="+mn-cs"/>
                          <a:sym typeface="Arial"/>
                        </a:rPr>
                        <a:t>FE CHA</a:t>
                      </a:r>
                      <a:endParaRPr lang="es-CL" sz="1000" b="0" i="0" u="none" strike="noStrike" cap="none" dirty="0" smtClean="0">
                        <a:solidFill>
                          <a:schemeClr val="tx1"/>
                        </a:solidFill>
                        <a:latin typeface="+mn-lt"/>
                        <a:ea typeface="Calibri"/>
                        <a:cs typeface="+mn-cs"/>
                        <a:sym typeface="Arial"/>
                      </a:endParaRPr>
                    </a:p>
                    <a:p>
                      <a:pPr algn="ctr">
                        <a:lnSpc>
                          <a:spcPct val="115000"/>
                        </a:lnSpc>
                        <a:spcAft>
                          <a:spcPts val="1000"/>
                        </a:spcAft>
                      </a:pPr>
                      <a:endParaRPr lang="es-CL" sz="1000" dirty="0">
                        <a:latin typeface="+mj-lt"/>
                        <a:ea typeface="Calibri"/>
                      </a:endParaRPr>
                    </a:p>
                  </a:txBody>
                  <a:tcPr marL="39649" marR="39649" marT="0" marB="0"/>
                </a:tc>
              </a:tr>
              <a:tr h="2966079">
                <a:tc>
                  <a:txBody>
                    <a:bodyPr/>
                    <a:lstStyle/>
                    <a:p>
                      <a:pPr>
                        <a:lnSpc>
                          <a:spcPct val="115000"/>
                        </a:lnSpc>
                        <a:spcAft>
                          <a:spcPts val="1000"/>
                        </a:spcAft>
                      </a:pPr>
                      <a:r>
                        <a:rPr lang="es-CL" sz="900" dirty="0">
                          <a:latin typeface="+mj-lt"/>
                          <a:ea typeface="Calibri"/>
                        </a:rPr>
                        <a:t>Reflexionar preguntas orientadoras: Presentar el cruce de expectativas y realidad observada (vía documentos y presentación).</a:t>
                      </a:r>
                    </a:p>
                    <a:p>
                      <a:pPr marL="342900" lvl="0" indent="-342900">
                        <a:lnSpc>
                          <a:spcPct val="115000"/>
                        </a:lnSpc>
                        <a:spcAft>
                          <a:spcPts val="0"/>
                        </a:spcAft>
                        <a:buFont typeface="+mj-lt"/>
                        <a:buAutoNum type="alphaLcPeriod"/>
                      </a:pPr>
                      <a:r>
                        <a:rPr lang="es-CL" sz="900" u="none" strike="noStrike" dirty="0">
                          <a:latin typeface="+mj-lt"/>
                          <a:ea typeface="Calibri"/>
                        </a:rPr>
                        <a:t>Relevancia de PEI para la labor docente. </a:t>
                      </a:r>
                    </a:p>
                    <a:p>
                      <a:pPr marL="342900" lvl="0" indent="-342900">
                        <a:lnSpc>
                          <a:spcPct val="115000"/>
                        </a:lnSpc>
                        <a:spcAft>
                          <a:spcPts val="0"/>
                        </a:spcAft>
                        <a:buFont typeface="+mj-lt"/>
                        <a:buAutoNum type="alphaLcPeriod"/>
                      </a:pPr>
                      <a:r>
                        <a:rPr lang="es-CL" sz="900" u="none" strike="noStrike" dirty="0">
                          <a:latin typeface="+mj-lt"/>
                          <a:ea typeface="Calibri"/>
                        </a:rPr>
                        <a:t>Articulación entre gestión institucional y de aula. </a:t>
                      </a:r>
                    </a:p>
                    <a:p>
                      <a:pPr>
                        <a:lnSpc>
                          <a:spcPct val="115000"/>
                        </a:lnSpc>
                        <a:spcAft>
                          <a:spcPts val="1000"/>
                        </a:spcAft>
                      </a:pPr>
                      <a:r>
                        <a:rPr lang="es-CL" sz="900" dirty="0">
                          <a:latin typeface="+mj-lt"/>
                          <a:ea typeface="Calibri"/>
                        </a:rPr>
                        <a:t>Construir y socializar el perfil del centro educativo elegido, presentando sus características y el resultado de la discusión en torno a preguntas orientadoras. </a:t>
                      </a:r>
                      <a:r>
                        <a:rPr lang="es-CL" sz="900" b="1" dirty="0" smtClean="0">
                          <a:latin typeface="+mj-lt"/>
                          <a:ea typeface="Calibri"/>
                        </a:rPr>
                        <a:t>Socializar </a:t>
                      </a:r>
                      <a:r>
                        <a:rPr lang="es-CL" sz="900" b="1" dirty="0">
                          <a:latin typeface="+mj-lt"/>
                          <a:ea typeface="Calibri"/>
                        </a:rPr>
                        <a:t>Evaluación:</a:t>
                      </a:r>
                      <a:r>
                        <a:rPr lang="es-CL" sz="900" dirty="0">
                          <a:latin typeface="+mj-lt"/>
                          <a:ea typeface="Calibri"/>
                        </a:rPr>
                        <a:t> pauta de Contextualización </a:t>
                      </a: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900" b="1" dirty="0">
                          <a:latin typeface="+mj-lt"/>
                          <a:ea typeface="Calibri"/>
                        </a:rPr>
                        <a:t>Preguntas orientadoras.</a:t>
                      </a:r>
                      <a:endParaRPr lang="es-CL" sz="900" dirty="0">
                        <a:latin typeface="+mj-lt"/>
                        <a:ea typeface="Calibri"/>
                      </a:endParaRPr>
                    </a:p>
                    <a:p>
                      <a:pPr>
                        <a:lnSpc>
                          <a:spcPct val="115000"/>
                        </a:lnSpc>
                        <a:spcAft>
                          <a:spcPts val="1000"/>
                        </a:spcAft>
                      </a:pPr>
                      <a:r>
                        <a:rPr lang="es-CL" sz="900" dirty="0">
                          <a:latin typeface="+mj-lt"/>
                          <a:ea typeface="Calibri"/>
                        </a:rPr>
                        <a:t>Considerando las características de tu centro ¿Qué elementos debería considerar dentro de su ideario?</a:t>
                      </a:r>
                    </a:p>
                    <a:p>
                      <a:pPr>
                        <a:lnSpc>
                          <a:spcPct val="115000"/>
                        </a:lnSpc>
                        <a:spcAft>
                          <a:spcPts val="1000"/>
                        </a:spcAft>
                      </a:pPr>
                      <a:r>
                        <a:rPr lang="es-CL" sz="900" dirty="0">
                          <a:latin typeface="+mj-lt"/>
                          <a:ea typeface="Calibri"/>
                        </a:rPr>
                        <a:t>¿Cómo considera la diversidad y el respeto de las diferencias en el PEI? </a:t>
                      </a:r>
                    </a:p>
                    <a:p>
                      <a:pPr>
                        <a:lnSpc>
                          <a:spcPct val="115000"/>
                        </a:lnSpc>
                        <a:spcAft>
                          <a:spcPts val="1000"/>
                        </a:spcAft>
                      </a:pPr>
                      <a:r>
                        <a:rPr lang="es-CL" sz="900" dirty="0">
                          <a:latin typeface="+mj-lt"/>
                          <a:ea typeface="Calibri"/>
                        </a:rPr>
                        <a:t>¿De qué manera mi actuar docente futuro se ve orientado por los documentos institucionales?</a:t>
                      </a:r>
                    </a:p>
                    <a:p>
                      <a:pPr>
                        <a:lnSpc>
                          <a:spcPct val="115000"/>
                        </a:lnSpc>
                        <a:spcAft>
                          <a:spcPts val="1000"/>
                        </a:spcAft>
                      </a:pPr>
                      <a:r>
                        <a:rPr lang="es-CL" sz="900" dirty="0">
                          <a:latin typeface="+mj-lt"/>
                          <a:ea typeface="Calibri"/>
                        </a:rPr>
                        <a:t>Pauta de Contextualización</a:t>
                      </a:r>
                    </a:p>
                    <a:p>
                      <a:pPr>
                        <a:lnSpc>
                          <a:spcPct val="115000"/>
                        </a:lnSpc>
                        <a:spcAft>
                          <a:spcPts val="1000"/>
                        </a:spcAft>
                      </a:pPr>
                      <a:endParaRPr lang="es-CL" sz="900" dirty="0">
                        <a:latin typeface="+mj-lt"/>
                        <a:ea typeface="Calibri"/>
                      </a:endParaRP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900" b="1" dirty="0" smtClean="0">
                          <a:latin typeface="+mj-lt"/>
                          <a:ea typeface="Calibri"/>
                        </a:rPr>
                        <a:t>Video </a:t>
                      </a:r>
                      <a:r>
                        <a:rPr lang="es-CL" sz="900" b="1" dirty="0">
                          <a:latin typeface="+mj-lt"/>
                          <a:ea typeface="Calibri"/>
                        </a:rPr>
                        <a:t>Cápsula: </a:t>
                      </a:r>
                      <a:r>
                        <a:rPr lang="es-CL" sz="900" dirty="0">
                          <a:latin typeface="+mj-lt"/>
                          <a:ea typeface="Calibri"/>
                        </a:rPr>
                        <a:t>Conocer instrumentos de indagación(posterior a la clase)</a:t>
                      </a:r>
                    </a:p>
                    <a:p>
                      <a:pPr>
                        <a:lnSpc>
                          <a:spcPct val="115000"/>
                        </a:lnSpc>
                        <a:spcAft>
                          <a:spcPts val="1000"/>
                        </a:spcAft>
                      </a:pPr>
                      <a:r>
                        <a:rPr lang="es-CL" sz="900" b="1" dirty="0">
                          <a:latin typeface="+mj-lt"/>
                          <a:ea typeface="Calibri"/>
                        </a:rPr>
                        <a:t>Revisar y analizar</a:t>
                      </a:r>
                      <a:r>
                        <a:rPr lang="es-CL" sz="900" dirty="0">
                          <a:latin typeface="+mj-lt"/>
                          <a:ea typeface="Calibri"/>
                        </a:rPr>
                        <a:t> documentos institucionales.</a:t>
                      </a:r>
                    </a:p>
                    <a:p>
                      <a:pPr>
                        <a:lnSpc>
                          <a:spcPct val="115000"/>
                        </a:lnSpc>
                        <a:spcAft>
                          <a:spcPts val="1000"/>
                        </a:spcAft>
                      </a:pPr>
                      <a:r>
                        <a:rPr lang="es-CL" sz="900" b="1" dirty="0">
                          <a:latin typeface="+mj-lt"/>
                          <a:ea typeface="Calibri"/>
                        </a:rPr>
                        <a:t>Iniciar </a:t>
                      </a:r>
                      <a:r>
                        <a:rPr lang="es-CL" sz="900" dirty="0">
                          <a:latin typeface="+mj-lt"/>
                          <a:ea typeface="Calibri"/>
                        </a:rPr>
                        <a:t>el trabajo de contextualización.</a:t>
                      </a: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gridSpan="2">
                  <a:txBody>
                    <a:bodyPr/>
                    <a:lstStyle/>
                    <a:p>
                      <a:pPr>
                        <a:lnSpc>
                          <a:spcPct val="115000"/>
                        </a:lnSpc>
                        <a:spcAft>
                          <a:spcPts val="1000"/>
                        </a:spcAft>
                      </a:pPr>
                      <a:r>
                        <a:rPr lang="es-CL" sz="900" dirty="0" smtClean="0">
                          <a:latin typeface="+mj-lt"/>
                          <a:ea typeface="Calibri"/>
                        </a:rPr>
                        <a:t>Presentación grupal</a:t>
                      </a:r>
                      <a:r>
                        <a:rPr lang="es-CL" sz="900" baseline="0" dirty="0" smtClean="0">
                          <a:latin typeface="+mj-lt"/>
                          <a:ea typeface="Calibri"/>
                        </a:rPr>
                        <a:t> </a:t>
                      </a:r>
                    </a:p>
                    <a:p>
                      <a:pPr>
                        <a:lnSpc>
                          <a:spcPct val="115000"/>
                        </a:lnSpc>
                        <a:spcAft>
                          <a:spcPts val="1000"/>
                        </a:spcAft>
                      </a:pPr>
                      <a:r>
                        <a:rPr lang="es-CL" sz="900" dirty="0" smtClean="0">
                          <a:latin typeface="+mj-lt"/>
                          <a:ea typeface="Calibri"/>
                        </a:rPr>
                        <a:t>Presentación </a:t>
                      </a:r>
                      <a:r>
                        <a:rPr lang="es-CL" sz="900" dirty="0">
                          <a:latin typeface="+mj-lt"/>
                          <a:ea typeface="Calibri"/>
                        </a:rPr>
                        <a:t>con el centro y solicitud de documentación </a:t>
                      </a:r>
                      <a:r>
                        <a:rPr lang="es-CL" sz="900" dirty="0" smtClean="0">
                          <a:latin typeface="+mj-lt"/>
                          <a:ea typeface="Calibri"/>
                        </a:rPr>
                        <a:t>institucional</a:t>
                      </a:r>
                    </a:p>
                    <a:p>
                      <a:pPr>
                        <a:lnSpc>
                          <a:spcPct val="115000"/>
                        </a:lnSpc>
                        <a:spcAft>
                          <a:spcPts val="1000"/>
                        </a:spcAft>
                      </a:pPr>
                      <a:r>
                        <a:rPr lang="es-CL" sz="900" dirty="0" smtClean="0">
                          <a:latin typeface="+mj-lt"/>
                          <a:ea typeface="Calibri"/>
                        </a:rPr>
                        <a:t>Conocer PEI</a:t>
                      </a:r>
                    </a:p>
                    <a:p>
                      <a:pPr>
                        <a:lnSpc>
                          <a:spcPct val="115000"/>
                        </a:lnSpc>
                        <a:spcAft>
                          <a:spcPts val="1000"/>
                        </a:spcAft>
                      </a:pPr>
                      <a:r>
                        <a:rPr lang="es-CL" sz="900" dirty="0" smtClean="0">
                          <a:latin typeface="+mj-lt"/>
                          <a:ea typeface="Calibri"/>
                        </a:rPr>
                        <a:t>-Reglamento</a:t>
                      </a:r>
                      <a:r>
                        <a:rPr lang="es-CL" sz="900" baseline="0" dirty="0" smtClean="0">
                          <a:latin typeface="+mj-lt"/>
                          <a:ea typeface="Calibri"/>
                        </a:rPr>
                        <a:t> Interno</a:t>
                      </a:r>
                    </a:p>
                    <a:p>
                      <a:pPr>
                        <a:lnSpc>
                          <a:spcPct val="115000"/>
                        </a:lnSpc>
                        <a:spcAft>
                          <a:spcPts val="1000"/>
                        </a:spcAft>
                      </a:pPr>
                      <a:r>
                        <a:rPr lang="es-CL" sz="900" baseline="0" dirty="0" smtClean="0">
                          <a:latin typeface="+mj-lt"/>
                          <a:ea typeface="Calibri"/>
                        </a:rPr>
                        <a:t>-Manual de Convivencia Escolar</a:t>
                      </a:r>
                    </a:p>
                    <a:p>
                      <a:pPr>
                        <a:lnSpc>
                          <a:spcPct val="115000"/>
                        </a:lnSpc>
                        <a:spcAft>
                          <a:spcPts val="1000"/>
                        </a:spcAft>
                      </a:pPr>
                      <a:r>
                        <a:rPr lang="es-CL" sz="900" baseline="0" dirty="0" smtClean="0">
                          <a:latin typeface="+mj-lt"/>
                          <a:ea typeface="Calibri"/>
                        </a:rPr>
                        <a:t>-Plan de Estudio Ajustado(Priorización Curricular)</a:t>
                      </a:r>
                      <a:endParaRPr lang="es-CL" sz="900" dirty="0" smtClean="0">
                        <a:latin typeface="+mj-lt"/>
                        <a:ea typeface="Calibri"/>
                      </a:endParaRPr>
                    </a:p>
                    <a:p>
                      <a:pPr>
                        <a:lnSpc>
                          <a:spcPct val="115000"/>
                        </a:lnSpc>
                        <a:spcAft>
                          <a:spcPts val="1000"/>
                        </a:spcAft>
                      </a:pPr>
                      <a:endParaRPr lang="es-CL" sz="900" dirty="0">
                        <a:latin typeface="+mj-lt"/>
                        <a:ea typeface="Calibri"/>
                      </a:endParaRP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hMerge="1">
                  <a:txBody>
                    <a:bodyPr/>
                    <a:lstStyle/>
                    <a:p>
                      <a:endParaRPr lang="es-CL"/>
                    </a:p>
                  </a:txBody>
                  <a:tcPr/>
                </a:tc>
                <a:tc>
                  <a:txBody>
                    <a:bodyPr/>
                    <a:lstStyle/>
                    <a:p>
                      <a:pPr algn="ctr">
                        <a:lnSpc>
                          <a:spcPct val="115000"/>
                        </a:lnSpc>
                        <a:spcAft>
                          <a:spcPts val="1000"/>
                        </a:spcAft>
                      </a:pPr>
                      <a:r>
                        <a:rPr lang="es-CL" sz="900" dirty="0" smtClean="0">
                          <a:latin typeface="+mj-lt"/>
                          <a:ea typeface="Calibri"/>
                        </a:rPr>
                        <a:t>S.3</a:t>
                      </a:r>
                    </a:p>
                    <a:p>
                      <a:pPr algn="ctr">
                        <a:lnSpc>
                          <a:spcPct val="115000"/>
                        </a:lnSpc>
                        <a:spcAft>
                          <a:spcPts val="1000"/>
                        </a:spcAft>
                      </a:pPr>
                      <a:endParaRPr lang="es-CL" sz="900" dirty="0" smtClean="0">
                        <a:latin typeface="+mj-lt"/>
                        <a:ea typeface="Calibri"/>
                      </a:endParaRPr>
                    </a:p>
                    <a:p>
                      <a:pPr algn="ctr">
                        <a:lnSpc>
                          <a:spcPct val="115000"/>
                        </a:lnSpc>
                        <a:spcAft>
                          <a:spcPts val="1000"/>
                        </a:spcAft>
                      </a:pPr>
                      <a:r>
                        <a:rPr lang="es-CL" sz="900" dirty="0" smtClean="0">
                          <a:latin typeface="+mj-lt"/>
                          <a:ea typeface="Calibri"/>
                        </a:rPr>
                        <a:t>6 Oct.</a:t>
                      </a:r>
                      <a:endParaRPr lang="es-CL" sz="900" dirty="0">
                        <a:latin typeface="+mj-lt"/>
                        <a:ea typeface="Calibri"/>
                      </a:endParaRP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r>
              <a:tr h="876261">
                <a:tc rowSpan="2">
                  <a:txBody>
                    <a:bodyPr/>
                    <a:lstStyle/>
                    <a:p>
                      <a:pPr>
                        <a:lnSpc>
                          <a:spcPct val="115000"/>
                        </a:lnSpc>
                        <a:spcAft>
                          <a:spcPts val="1000"/>
                        </a:spcAft>
                      </a:pPr>
                      <a:r>
                        <a:rPr lang="es-CL" sz="1000" b="1" dirty="0" smtClean="0">
                          <a:latin typeface="+mj-lt"/>
                          <a:ea typeface="Calibri"/>
                        </a:rPr>
                        <a:t>Gestión </a:t>
                      </a:r>
                      <a:r>
                        <a:rPr lang="es-CL" sz="1000" b="1" dirty="0">
                          <a:latin typeface="+mj-lt"/>
                          <a:ea typeface="Calibri"/>
                        </a:rPr>
                        <a:t>en el aula:</a:t>
                      </a:r>
                      <a:r>
                        <a:rPr lang="es-CL" sz="1000" dirty="0">
                          <a:latin typeface="+mj-lt"/>
                          <a:ea typeface="Calibri"/>
                        </a:rPr>
                        <a:t> Procesos de adaptación a la emergencia sanitaria (experiencias)</a:t>
                      </a:r>
                    </a:p>
                    <a:p>
                      <a:pPr>
                        <a:lnSpc>
                          <a:spcPct val="115000"/>
                        </a:lnSpc>
                        <a:spcAft>
                          <a:spcPts val="1000"/>
                        </a:spcAft>
                      </a:pPr>
                      <a:r>
                        <a:rPr lang="es-CL" sz="1000" dirty="0" smtClean="0">
                          <a:latin typeface="+mj-lt"/>
                          <a:ea typeface="Calibri"/>
                        </a:rPr>
                        <a:t> </a:t>
                      </a:r>
                      <a:r>
                        <a:rPr lang="es-CL" sz="1000" dirty="0">
                          <a:latin typeface="+mj-lt"/>
                          <a:ea typeface="Calibri"/>
                        </a:rPr>
                        <a:t>Conocer entrevista para equipo directivo y agregar preguntas. (Ver Construcción Indicadores Pregunta P1)</a:t>
                      </a:r>
                    </a:p>
                    <a:p>
                      <a:pPr>
                        <a:lnSpc>
                          <a:spcPct val="115000"/>
                        </a:lnSpc>
                        <a:spcAft>
                          <a:spcPts val="1000"/>
                        </a:spcAft>
                      </a:pPr>
                      <a:r>
                        <a:rPr lang="es-CL" sz="1000" dirty="0" smtClean="0">
                          <a:latin typeface="+mj-lt"/>
                          <a:ea typeface="Calibri"/>
                        </a:rPr>
                        <a:t>Conocer </a:t>
                      </a:r>
                      <a:r>
                        <a:rPr lang="es-CL" sz="1000" dirty="0">
                          <a:latin typeface="+mj-lt"/>
                          <a:ea typeface="Calibri"/>
                        </a:rPr>
                        <a:t>entrevista para los docentes</a:t>
                      </a: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1000"/>
                        </a:spcAft>
                      </a:pPr>
                      <a:r>
                        <a:rPr lang="es-CL" sz="1000" b="1" dirty="0">
                          <a:latin typeface="+mj-lt"/>
                          <a:ea typeface="Calibri"/>
                        </a:rPr>
                        <a:t>Preguntas </a:t>
                      </a:r>
                      <a:r>
                        <a:rPr lang="es-CL" sz="1000" b="1" dirty="0" smtClean="0">
                          <a:latin typeface="+mj-lt"/>
                          <a:ea typeface="Calibri"/>
                        </a:rPr>
                        <a:t>orientadoras. ¿Cómo</a:t>
                      </a:r>
                      <a:r>
                        <a:rPr lang="es-CL" sz="1000" dirty="0" smtClean="0">
                          <a:latin typeface="+mj-lt"/>
                          <a:ea typeface="Calibri"/>
                        </a:rPr>
                        <a:t> </a:t>
                      </a:r>
                      <a:r>
                        <a:rPr lang="es-CL" sz="1000" dirty="0">
                          <a:latin typeface="+mj-lt"/>
                          <a:ea typeface="Calibri"/>
                        </a:rPr>
                        <a:t>se ha visto afectada la </a:t>
                      </a:r>
                      <a:r>
                        <a:rPr lang="es-CL" sz="1000" dirty="0" smtClean="0">
                          <a:latin typeface="+mj-lt"/>
                          <a:ea typeface="Calibri"/>
                        </a:rPr>
                        <a:t>gestión </a:t>
                      </a:r>
                      <a:r>
                        <a:rPr lang="es-CL" sz="1000" dirty="0">
                          <a:latin typeface="+mj-lt"/>
                          <a:ea typeface="Calibri"/>
                        </a:rPr>
                        <a:t>directiva en esta emergencia y cómo se proyecta el  2021</a:t>
                      </a:r>
                      <a:r>
                        <a:rPr lang="es-CL" sz="1000" dirty="0" smtClean="0">
                          <a:latin typeface="+mj-lt"/>
                          <a:ea typeface="Calibri"/>
                        </a:rPr>
                        <a:t>?</a:t>
                      </a:r>
                    </a:p>
                    <a:p>
                      <a:pPr>
                        <a:lnSpc>
                          <a:spcPct val="115000"/>
                        </a:lnSpc>
                        <a:spcAft>
                          <a:spcPts val="1000"/>
                        </a:spcAft>
                      </a:pPr>
                      <a:r>
                        <a:rPr lang="es-CL" sz="1000" dirty="0" smtClean="0">
                          <a:latin typeface="+mj-lt"/>
                          <a:ea typeface="Calibri"/>
                        </a:rPr>
                        <a:t>¿</a:t>
                      </a:r>
                      <a:r>
                        <a:rPr lang="es-CL" sz="1000" dirty="0">
                          <a:latin typeface="+mj-lt"/>
                          <a:ea typeface="Calibri"/>
                        </a:rPr>
                        <a:t>Cómo adaptan su labor docente en este contexto? ¿Qué es lo más relevante en este contexto, los resultados de aprendizaje o la contención socioemocional</a:t>
                      </a:r>
                      <a:r>
                        <a:rPr lang="es-CL" sz="1000" dirty="0" smtClean="0">
                          <a:latin typeface="+mj-lt"/>
                          <a:ea typeface="Calibri"/>
                        </a:rPr>
                        <a:t>?  Opinión </a:t>
                      </a:r>
                      <a:r>
                        <a:rPr lang="es-CL" sz="1000" dirty="0">
                          <a:latin typeface="+mj-lt"/>
                          <a:ea typeface="Calibri"/>
                        </a:rPr>
                        <a:t>sobre el retorno físico a clases durante este año.</a:t>
                      </a:r>
                    </a:p>
                    <a:p>
                      <a:pPr>
                        <a:lnSpc>
                          <a:spcPct val="115000"/>
                        </a:lnSpc>
                        <a:spcAft>
                          <a:spcPts val="1000"/>
                        </a:spcAft>
                      </a:pPr>
                      <a:r>
                        <a:rPr lang="es-CL" sz="1000" dirty="0">
                          <a:latin typeface="+mj-lt"/>
                          <a:ea typeface="Calibri"/>
                        </a:rPr>
                        <a:t>¿Qué rol juega la educadora en la toma de decisiones en cuanto a las orientaciones ministeriales en su gestión en aula?¿De qué manera las decisiones y los procesos de gestión tienen un impacto en el </a:t>
                      </a:r>
                      <a:r>
                        <a:rPr lang="es-CL" sz="1000" dirty="0" smtClean="0">
                          <a:latin typeface="+mj-lt"/>
                          <a:ea typeface="Calibri"/>
                        </a:rPr>
                        <a:t>aula?</a:t>
                      </a:r>
                    </a:p>
                    <a:p>
                      <a:pPr>
                        <a:lnSpc>
                          <a:spcPct val="115000"/>
                        </a:lnSpc>
                        <a:spcAft>
                          <a:spcPts val="1000"/>
                        </a:spcAft>
                      </a:pPr>
                      <a:r>
                        <a:rPr lang="es-CL" sz="1000" dirty="0" smtClean="0">
                          <a:latin typeface="+mj-lt"/>
                          <a:ea typeface="Calibri"/>
                        </a:rPr>
                        <a:t>Socializar </a:t>
                      </a:r>
                      <a:r>
                        <a:rPr lang="es-CL" sz="1000" dirty="0">
                          <a:latin typeface="+mj-lt"/>
                          <a:ea typeface="Calibri"/>
                        </a:rPr>
                        <a:t>Pauta de análisis entrevistas. (Editar)</a:t>
                      </a: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b="1" dirty="0">
                          <a:latin typeface="+mj-lt"/>
                          <a:ea typeface="Calibri"/>
                        </a:rPr>
                        <a:t>Continuar </a:t>
                      </a:r>
                      <a:r>
                        <a:rPr lang="es-CL" sz="1000" dirty="0">
                          <a:latin typeface="+mj-lt"/>
                          <a:ea typeface="Calibri"/>
                        </a:rPr>
                        <a:t>el trabajo de contextualización</a:t>
                      </a: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dirty="0" smtClean="0">
                          <a:latin typeface="+mj-lt"/>
                          <a:ea typeface="Calibri"/>
                        </a:rPr>
                        <a:t>Agendar </a:t>
                      </a:r>
                      <a:r>
                        <a:rPr lang="es-CL" sz="1000" dirty="0">
                          <a:latin typeface="+mj-lt"/>
                          <a:ea typeface="Calibri"/>
                        </a:rPr>
                        <a:t>entrevistas a directora y educadora</a:t>
                      </a: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dirty="0" smtClean="0">
                          <a:latin typeface="+mj-lt"/>
                          <a:ea typeface="Calibri"/>
                        </a:rPr>
                        <a:t>Confección</a:t>
                      </a:r>
                      <a:r>
                        <a:rPr lang="es-CL" sz="1000" baseline="0" dirty="0" smtClean="0">
                          <a:latin typeface="+mj-lt"/>
                          <a:ea typeface="Calibri"/>
                        </a:rPr>
                        <a:t> y revisión de entrevistas</a:t>
                      </a:r>
                      <a:endParaRPr lang="es-CL" sz="1000" dirty="0">
                        <a:latin typeface="+mj-lt"/>
                        <a:ea typeface="Calibri"/>
                      </a:endParaRP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dirty="0" smtClean="0">
                          <a:latin typeface="+mj-lt"/>
                          <a:ea typeface="Calibri"/>
                        </a:rPr>
                        <a:t>S.4</a:t>
                      </a:r>
                      <a:endParaRPr lang="es-CL" sz="1000" dirty="0">
                        <a:latin typeface="+mj-lt"/>
                        <a:ea typeface="Calibri"/>
                      </a:endParaRPr>
                    </a:p>
                    <a:p>
                      <a:pPr algn="ctr">
                        <a:lnSpc>
                          <a:spcPct val="115000"/>
                        </a:lnSpc>
                        <a:spcAft>
                          <a:spcPts val="1000"/>
                        </a:spcAft>
                      </a:pPr>
                      <a:r>
                        <a:rPr lang="es-CL" sz="1000" dirty="0">
                          <a:latin typeface="+mj-lt"/>
                          <a:ea typeface="Calibri"/>
                        </a:rPr>
                        <a:t>13 </a:t>
                      </a:r>
                      <a:r>
                        <a:rPr lang="es-CL" sz="1000" dirty="0" smtClean="0">
                          <a:latin typeface="+mj-lt"/>
                          <a:ea typeface="Calibri"/>
                        </a:rPr>
                        <a:t>Oct.</a:t>
                      </a:r>
                      <a:endParaRPr lang="es-CL" sz="1000" dirty="0">
                        <a:latin typeface="+mj-lt"/>
                        <a:ea typeface="Calibri"/>
                      </a:endParaRP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971">
                <a:tc vMerge="1">
                  <a:txBody>
                    <a:bodyPr/>
                    <a:lstStyle/>
                    <a:p>
                      <a:endParaRPr lang="es-CL"/>
                    </a:p>
                  </a:txBody>
                  <a:tcPr/>
                </a:tc>
                <a:tc vMerge="1">
                  <a:txBody>
                    <a:bodyPr/>
                    <a:lstStyle/>
                    <a:p>
                      <a:endParaRPr lang="es-CL"/>
                    </a:p>
                  </a:txBody>
                  <a:tcPr/>
                </a:tc>
                <a:tc>
                  <a:txBody>
                    <a:bodyPr/>
                    <a:lstStyle/>
                    <a:p>
                      <a:pPr>
                        <a:lnSpc>
                          <a:spcPct val="115000"/>
                        </a:lnSpc>
                        <a:spcAft>
                          <a:spcPts val="1000"/>
                        </a:spcAft>
                      </a:pPr>
                      <a:endParaRPr lang="es-CL" sz="1000" dirty="0">
                        <a:latin typeface="+mj-lt"/>
                        <a:ea typeface="Calibri"/>
                      </a:endParaRP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1000" dirty="0">
                        <a:latin typeface="+mj-lt"/>
                        <a:ea typeface="Calibri"/>
                      </a:endParaRPr>
                    </a:p>
                    <a:p>
                      <a:pPr algn="ctr">
                        <a:lnSpc>
                          <a:spcPct val="115000"/>
                        </a:lnSpc>
                        <a:spcAft>
                          <a:spcPts val="1000"/>
                        </a:spcAft>
                      </a:pPr>
                      <a:r>
                        <a:rPr lang="es-CL" sz="1000" dirty="0">
                          <a:latin typeface="+mj-lt"/>
                          <a:ea typeface="Calibri"/>
                        </a:rPr>
                        <a:t>Agendar entrevistas directora y educadora</a:t>
                      </a: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es-CL" sz="1000" dirty="0">
                        <a:latin typeface="+mj-lt"/>
                        <a:ea typeface="Calibri"/>
                      </a:endParaRPr>
                    </a:p>
                    <a:p>
                      <a:pPr algn="ctr">
                        <a:lnSpc>
                          <a:spcPct val="115000"/>
                        </a:lnSpc>
                        <a:spcAft>
                          <a:spcPts val="1000"/>
                        </a:spcAft>
                      </a:pPr>
                      <a:r>
                        <a:rPr lang="es-CL" sz="1000" dirty="0">
                          <a:latin typeface="+mj-lt"/>
                          <a:ea typeface="Calibri"/>
                        </a:rPr>
                        <a:t>Aplicar Entrevista  Directora</a:t>
                      </a: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1000" dirty="0" smtClean="0">
                          <a:latin typeface="+mj-lt"/>
                          <a:ea typeface="Calibri"/>
                        </a:rPr>
                        <a:t>S.5</a:t>
                      </a:r>
                      <a:endParaRPr lang="es-CL" sz="1000" dirty="0">
                        <a:latin typeface="+mj-lt"/>
                        <a:ea typeface="Calibri"/>
                      </a:endParaRPr>
                    </a:p>
                    <a:p>
                      <a:pPr>
                        <a:lnSpc>
                          <a:spcPct val="115000"/>
                        </a:lnSpc>
                        <a:spcAft>
                          <a:spcPts val="1000"/>
                        </a:spcAft>
                      </a:pPr>
                      <a:r>
                        <a:rPr lang="es-CL" sz="1000" dirty="0">
                          <a:latin typeface="+mj-lt"/>
                          <a:ea typeface="Calibri"/>
                        </a:rPr>
                        <a:t>20 </a:t>
                      </a:r>
                      <a:r>
                        <a:rPr lang="es-CL" sz="1000" dirty="0" smtClean="0">
                          <a:latin typeface="+mj-lt"/>
                          <a:ea typeface="Calibri"/>
                        </a:rPr>
                        <a:t>Oct.</a:t>
                      </a:r>
                      <a:endParaRPr lang="es-CL" sz="1000" dirty="0">
                        <a:latin typeface="+mj-lt"/>
                        <a:ea typeface="Calibri"/>
                      </a:endParaRPr>
                    </a:p>
                  </a:txBody>
                  <a:tcPr marL="38277" marR="38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30761" name="Imagen 3"/>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514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761767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0" y="2019300"/>
          <a:ext cx="9117012" cy="2657475"/>
        </p:xfrm>
        <a:graphic>
          <a:graphicData uri="http://schemas.openxmlformats.org/drawingml/2006/table">
            <a:tbl>
              <a:tblPr/>
              <a:tblGrid>
                <a:gridCol w="2483977"/>
                <a:gridCol w="2402087"/>
                <a:gridCol w="2238877"/>
                <a:gridCol w="799859"/>
                <a:gridCol w="606269"/>
                <a:gridCol w="585943"/>
              </a:tblGrid>
              <a:tr h="1958616">
                <a:tc>
                  <a:txBody>
                    <a:bodyPr/>
                    <a:lstStyle/>
                    <a:p>
                      <a:pPr>
                        <a:lnSpc>
                          <a:spcPct val="115000"/>
                        </a:lnSpc>
                        <a:spcAft>
                          <a:spcPts val="1000"/>
                        </a:spcAft>
                      </a:pPr>
                      <a:r>
                        <a:rPr lang="es-CL" sz="900" dirty="0">
                          <a:latin typeface="+mj-lt"/>
                          <a:ea typeface="Calibri"/>
                        </a:rPr>
                        <a:t>Analizar información de entrevista ejemplo, en base a categorías temáticas. </a:t>
                      </a:r>
                    </a:p>
                    <a:p>
                      <a:pPr>
                        <a:lnSpc>
                          <a:spcPct val="115000"/>
                        </a:lnSpc>
                        <a:spcAft>
                          <a:spcPts val="1000"/>
                        </a:spcAft>
                      </a:pPr>
                      <a:r>
                        <a:rPr lang="es-CL" sz="900" dirty="0">
                          <a:latin typeface="+mj-lt"/>
                          <a:ea typeface="Calibri"/>
                        </a:rPr>
                        <a:t>Reflexionar preguntas orientadoras: análisis de entrevistas </a:t>
                      </a: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s-CL" sz="900" dirty="0">
                          <a:latin typeface="+mj-lt"/>
                          <a:ea typeface="Calibri"/>
                        </a:rPr>
                        <a:t>PPT (acotado) investigación y reflexión pedagógica. </a:t>
                      </a:r>
                    </a:p>
                    <a:p>
                      <a:pPr algn="just">
                        <a:lnSpc>
                          <a:spcPct val="115000"/>
                        </a:lnSpc>
                        <a:spcAft>
                          <a:spcPts val="1000"/>
                        </a:spcAft>
                      </a:pPr>
                      <a:r>
                        <a:rPr lang="es-CL" sz="900" dirty="0">
                          <a:latin typeface="+mj-lt"/>
                          <a:ea typeface="Calibri"/>
                        </a:rPr>
                        <a:t>Entrevista ejemplo. </a:t>
                      </a:r>
                    </a:p>
                    <a:p>
                      <a:pPr algn="just">
                        <a:lnSpc>
                          <a:spcPct val="115000"/>
                        </a:lnSpc>
                        <a:spcAft>
                          <a:spcPts val="1000"/>
                        </a:spcAft>
                      </a:pPr>
                      <a:r>
                        <a:rPr lang="es-CL" sz="900" b="1" dirty="0">
                          <a:latin typeface="+mj-lt"/>
                          <a:ea typeface="Calibri"/>
                        </a:rPr>
                        <a:t>Preguntas Orientadoras</a:t>
                      </a:r>
                      <a:r>
                        <a:rPr lang="es-CL" sz="900" dirty="0">
                          <a:latin typeface="+mj-lt"/>
                          <a:ea typeface="Calibri"/>
                        </a:rPr>
                        <a:t>: </a:t>
                      </a:r>
                    </a:p>
                    <a:p>
                      <a:pPr algn="just">
                        <a:lnSpc>
                          <a:spcPct val="115000"/>
                        </a:lnSpc>
                        <a:spcAft>
                          <a:spcPts val="1000"/>
                        </a:spcAft>
                      </a:pPr>
                      <a:r>
                        <a:rPr lang="es-CL" sz="900" dirty="0">
                          <a:latin typeface="+mj-lt"/>
                          <a:ea typeface="Calibri"/>
                        </a:rPr>
                        <a:t>¿Qué clase de información puedo obtener en base al </a:t>
                      </a:r>
                      <a:r>
                        <a:rPr lang="es-CL" sz="900" dirty="0" smtClean="0">
                          <a:latin typeface="+mj-lt"/>
                          <a:ea typeface="Calibri"/>
                        </a:rPr>
                        <a:t>análisis de </a:t>
                      </a:r>
                      <a:r>
                        <a:rPr lang="es-CL" sz="900" dirty="0">
                          <a:latin typeface="+mj-lt"/>
                          <a:ea typeface="Calibri"/>
                        </a:rPr>
                        <a:t>la entrevista? ¿Qué diferencias y similitudes encuentras entre entrevistas y el PEI? En base a este análisis, ¿Cuál puede ser nuestra  colaboración al centro (grupal)?</a:t>
                      </a: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CL" sz="900" b="1" dirty="0">
                          <a:latin typeface="+mj-lt"/>
                          <a:ea typeface="Calibri"/>
                        </a:rPr>
                        <a:t>Sistematizar </a:t>
                      </a:r>
                      <a:r>
                        <a:rPr lang="es-CL" sz="900" dirty="0">
                          <a:latin typeface="+mj-lt"/>
                          <a:ea typeface="Calibri"/>
                        </a:rPr>
                        <a:t>información obtenida de entrevista a equipo directivo</a:t>
                      </a:r>
                    </a:p>
                    <a:p>
                      <a:pPr>
                        <a:lnSpc>
                          <a:spcPct val="115000"/>
                        </a:lnSpc>
                        <a:spcAft>
                          <a:spcPts val="1000"/>
                        </a:spcAft>
                      </a:pPr>
                      <a:r>
                        <a:rPr lang="es-CL" sz="900" b="1" dirty="0">
                          <a:latin typeface="+mj-lt"/>
                          <a:ea typeface="Calibri"/>
                        </a:rPr>
                        <a:t>Iniciar </a:t>
                      </a:r>
                      <a:r>
                        <a:rPr lang="es-CL" sz="900" dirty="0">
                          <a:latin typeface="+mj-lt"/>
                          <a:ea typeface="Calibri"/>
                        </a:rPr>
                        <a:t>análisis de entrevistas</a:t>
                      </a:r>
                    </a:p>
                    <a:p>
                      <a:pPr>
                        <a:lnSpc>
                          <a:spcPct val="115000"/>
                        </a:lnSpc>
                        <a:spcAft>
                          <a:spcPts val="1000"/>
                        </a:spcAft>
                      </a:pPr>
                      <a:r>
                        <a:rPr lang="es-CL" sz="900" dirty="0">
                          <a:latin typeface="+mj-lt"/>
                          <a:ea typeface="Calibri"/>
                        </a:rPr>
                        <a:t>Entrega de contextualización )con entrevistas)</a:t>
                      </a: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900" dirty="0" smtClean="0">
                        <a:latin typeface="+mj-lt"/>
                        <a:ea typeface="Calibri"/>
                      </a:endParaRPr>
                    </a:p>
                    <a:p>
                      <a:pPr algn="ctr">
                        <a:lnSpc>
                          <a:spcPct val="115000"/>
                        </a:lnSpc>
                        <a:spcAft>
                          <a:spcPts val="1000"/>
                        </a:spcAft>
                      </a:pPr>
                      <a:r>
                        <a:rPr lang="es-CL" sz="900" dirty="0" smtClean="0">
                          <a:latin typeface="+mj-lt"/>
                          <a:ea typeface="Calibri"/>
                        </a:rPr>
                        <a:t>Entrega de Afiche de </a:t>
                      </a:r>
                      <a:r>
                        <a:rPr lang="es-CL" sz="900" dirty="0" err="1" smtClean="0">
                          <a:latin typeface="+mj-lt"/>
                          <a:ea typeface="Calibri"/>
                        </a:rPr>
                        <a:t>presentaciión</a:t>
                      </a:r>
                      <a:r>
                        <a:rPr lang="es-CL" sz="900" baseline="0" dirty="0" smtClean="0">
                          <a:latin typeface="+mj-lt"/>
                          <a:ea typeface="Calibri"/>
                        </a:rPr>
                        <a:t> de Centro de Práctica</a:t>
                      </a:r>
                      <a:endParaRPr lang="es-CL" sz="900" dirty="0">
                        <a:latin typeface="+mj-lt"/>
                        <a:ea typeface="Calibri"/>
                      </a:endParaRP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s-CL" sz="900" dirty="0">
                        <a:latin typeface="+mj-lt"/>
                        <a:ea typeface="Calibri"/>
                      </a:endParaRPr>
                    </a:p>
                    <a:p>
                      <a:pPr algn="ctr">
                        <a:lnSpc>
                          <a:spcPct val="115000"/>
                        </a:lnSpc>
                        <a:spcAft>
                          <a:spcPts val="1000"/>
                        </a:spcAft>
                      </a:pPr>
                      <a:r>
                        <a:rPr lang="es-CL" sz="900" dirty="0">
                          <a:latin typeface="+mj-lt"/>
                          <a:ea typeface="Calibri"/>
                        </a:rPr>
                        <a:t>Aplicar Entrevista a Educadora</a:t>
                      </a: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es-CL" sz="900" dirty="0" smtClean="0">
                        <a:latin typeface="+mj-lt"/>
                        <a:ea typeface="Calibri"/>
                      </a:endParaRPr>
                    </a:p>
                    <a:p>
                      <a:pPr>
                        <a:lnSpc>
                          <a:spcPct val="115000"/>
                        </a:lnSpc>
                        <a:spcAft>
                          <a:spcPts val="1000"/>
                        </a:spcAft>
                      </a:pPr>
                      <a:endParaRPr lang="es-CL" sz="900" dirty="0" smtClean="0">
                        <a:latin typeface="+mj-lt"/>
                        <a:ea typeface="Calibri"/>
                      </a:endParaRPr>
                    </a:p>
                    <a:p>
                      <a:pPr>
                        <a:lnSpc>
                          <a:spcPct val="115000"/>
                        </a:lnSpc>
                        <a:spcAft>
                          <a:spcPts val="1000"/>
                        </a:spcAft>
                      </a:pPr>
                      <a:r>
                        <a:rPr lang="es-CL" sz="900" dirty="0" smtClean="0">
                          <a:latin typeface="+mj-lt"/>
                          <a:ea typeface="Calibri"/>
                        </a:rPr>
                        <a:t>   S.6</a:t>
                      </a:r>
                      <a:endParaRPr lang="es-CL" sz="900" dirty="0">
                        <a:latin typeface="+mj-lt"/>
                        <a:ea typeface="Calibri"/>
                      </a:endParaRPr>
                    </a:p>
                    <a:p>
                      <a:pPr>
                        <a:lnSpc>
                          <a:spcPct val="115000"/>
                        </a:lnSpc>
                        <a:spcAft>
                          <a:spcPts val="1000"/>
                        </a:spcAft>
                      </a:pPr>
                      <a:r>
                        <a:rPr lang="es-CL" sz="900" dirty="0">
                          <a:latin typeface="+mj-lt"/>
                          <a:ea typeface="Calibri"/>
                        </a:rPr>
                        <a:t>27 Oct</a:t>
                      </a: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5292">
                <a:tc gridSpan="5">
                  <a:txBody>
                    <a:bodyPr/>
                    <a:lstStyle/>
                    <a:p>
                      <a:pPr algn="ctr">
                        <a:lnSpc>
                          <a:spcPct val="115000"/>
                        </a:lnSpc>
                        <a:spcAft>
                          <a:spcPts val="1000"/>
                        </a:spcAft>
                      </a:pPr>
                      <a:r>
                        <a:rPr lang="es-CL" sz="1200" b="1" dirty="0">
                          <a:solidFill>
                            <a:schemeClr val="tx1"/>
                          </a:solidFill>
                          <a:latin typeface="+mj-lt"/>
                          <a:ea typeface="Calibri"/>
                        </a:rPr>
                        <a:t>Receso </a:t>
                      </a:r>
                      <a:r>
                        <a:rPr lang="es-CL" sz="1200" b="1" dirty="0" smtClean="0">
                          <a:solidFill>
                            <a:schemeClr val="tx1"/>
                          </a:solidFill>
                          <a:latin typeface="+mj-lt"/>
                          <a:ea typeface="Calibri"/>
                        </a:rPr>
                        <a:t>Institucional</a:t>
                      </a: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a:txBody>
                    <a:bodyPr/>
                    <a:lstStyle/>
                    <a:p>
                      <a:pPr algn="ctr">
                        <a:lnSpc>
                          <a:spcPct val="115000"/>
                        </a:lnSpc>
                        <a:spcAft>
                          <a:spcPts val="1000"/>
                        </a:spcAft>
                      </a:pPr>
                      <a:r>
                        <a:rPr lang="es-CL" sz="1000" dirty="0">
                          <a:latin typeface="+mj-lt"/>
                          <a:ea typeface="Calibri"/>
                        </a:rPr>
                        <a:t>3 Nov</a:t>
                      </a: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567">
                <a:tc gridSpan="6">
                  <a:txBody>
                    <a:bodyPr/>
                    <a:lstStyle/>
                    <a:p>
                      <a:pPr marL="0" lvl="0" indent="0">
                        <a:lnSpc>
                          <a:spcPct val="115000"/>
                        </a:lnSpc>
                        <a:spcAft>
                          <a:spcPts val="1000"/>
                        </a:spcAft>
                        <a:buFont typeface="+mj-lt"/>
                        <a:buNone/>
                      </a:pPr>
                      <a:endParaRPr lang="es-CL" sz="1200" b="0" u="none" strike="noStrike" dirty="0">
                        <a:latin typeface="+mj-lt"/>
                        <a:ea typeface="Arial"/>
                        <a:cs typeface="Arial"/>
                      </a:endParaRPr>
                    </a:p>
                  </a:txBody>
                  <a:tcPr marL="39365" marR="393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dirty="0"/>
                    </a:p>
                  </a:txBody>
                  <a:tcPr/>
                </a:tc>
              </a:tr>
            </a:tbl>
          </a:graphicData>
        </a:graphic>
      </p:graphicFrame>
      <p:sp>
        <p:nvSpPr>
          <p:cNvPr id="31767" name="Rectangle 1"/>
          <p:cNvSpPr>
            <a:spLocks noChangeArrowheads="1"/>
          </p:cNvSpPr>
          <p:nvPr/>
        </p:nvSpPr>
        <p:spPr bwMode="auto">
          <a:xfrm>
            <a:off x="0" y="0"/>
            <a:ext cx="9144000" cy="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buClrTx/>
              <a:buFontTx/>
              <a:buNone/>
            </a:pPr>
            <a:r>
              <a:rPr lang="es-CL" altLang="es-CL" sz="1100" dirty="0">
                <a:solidFill>
                  <a:schemeClr val="tx1"/>
                </a:solidFill>
              </a:rPr>
              <a:t/>
            </a:r>
            <a:br>
              <a:rPr lang="es-CL" altLang="es-CL" sz="1100" dirty="0">
                <a:solidFill>
                  <a:schemeClr val="tx1"/>
                </a:solidFill>
              </a:rPr>
            </a:br>
            <a:endParaRPr lang="es-CL" altLang="es-CL" sz="800" dirty="0">
              <a:solidFill>
                <a:schemeClr val="tx1"/>
              </a:solidFill>
            </a:endParaRPr>
          </a:p>
          <a:p>
            <a:pPr>
              <a:buClrTx/>
              <a:buFontTx/>
              <a:buNone/>
            </a:pPr>
            <a:endParaRPr lang="es-CL" altLang="es-CL" sz="1800" dirty="0">
              <a:solidFill>
                <a:schemeClr val="tx1"/>
              </a:solidFill>
            </a:endParaRPr>
          </a:p>
        </p:txBody>
      </p:sp>
      <p:graphicFrame>
        <p:nvGraphicFramePr>
          <p:cNvPr id="3" name="Tabla 2"/>
          <p:cNvGraphicFramePr>
            <a:graphicFrameLocks noGrp="1"/>
          </p:cNvGraphicFramePr>
          <p:nvPr/>
        </p:nvGraphicFramePr>
        <p:xfrm>
          <a:off x="0" y="1542049"/>
          <a:ext cx="9144000" cy="477520"/>
        </p:xfrm>
        <a:graphic>
          <a:graphicData uri="http://schemas.openxmlformats.org/drawingml/2006/table">
            <a:tbl>
              <a:tblPr/>
              <a:tblGrid>
                <a:gridCol w="2456597"/>
                <a:gridCol w="2404046"/>
                <a:gridCol w="2290784"/>
                <a:gridCol w="629687"/>
                <a:gridCol w="735089"/>
                <a:gridCol w="627797"/>
              </a:tblGrid>
              <a:tr h="447308">
                <a:tc>
                  <a:txBody>
                    <a:bodyPr/>
                    <a:lstStyle/>
                    <a:p>
                      <a:pPr algn="ctr">
                        <a:lnSpc>
                          <a:spcPct val="115000"/>
                        </a:lnSpc>
                        <a:spcAft>
                          <a:spcPts val="1000"/>
                        </a:spcAft>
                      </a:pPr>
                      <a:r>
                        <a:rPr lang="es-CL" sz="1000" b="1" dirty="0">
                          <a:latin typeface="+mj-lt"/>
                          <a:ea typeface="Calibri"/>
                        </a:rPr>
                        <a:t>ACTIVIDADES DOCENTE DE TALLER</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s-CL" sz="1000" b="1" dirty="0">
                          <a:latin typeface="+mj-lt"/>
                          <a:ea typeface="Calibri"/>
                        </a:rPr>
                        <a:t>INSUMOS DE TALLER</a:t>
                      </a:r>
                      <a:endParaRPr lang="es-CL" sz="1000" dirty="0">
                        <a:latin typeface="+mj-lt"/>
                        <a:ea typeface="Calibri"/>
                      </a:endParaRPr>
                    </a:p>
                  </a:txBody>
                  <a:tcPr marL="39649" marR="39649" marT="0" marB="0">
                    <a:lnL w="12700" cap="flat" cmpd="sng" algn="ctr">
                      <a:solidFill>
                        <a:srgbClr val="000000"/>
                      </a:solidFill>
                      <a:prstDash val="solid"/>
                      <a:round/>
                      <a:headEnd type="none" w="med" len="med"/>
                      <a:tailEnd type="none" w="med" len="med"/>
                    </a:lnL>
                  </a:tcPr>
                </a:tc>
                <a:tc>
                  <a:txBody>
                    <a:bodyPr/>
                    <a:lstStyle/>
                    <a:p>
                      <a:pPr algn="ctr">
                        <a:lnSpc>
                          <a:spcPct val="115000"/>
                        </a:lnSpc>
                        <a:spcAft>
                          <a:spcPts val="1000"/>
                        </a:spcAft>
                      </a:pPr>
                      <a:r>
                        <a:rPr lang="es-CL" sz="1000" b="1" dirty="0">
                          <a:latin typeface="+mj-lt"/>
                          <a:ea typeface="Calibri"/>
                        </a:rPr>
                        <a:t>TAREAS </a:t>
                      </a:r>
                      <a:r>
                        <a:rPr lang="es-CL" sz="1000" b="1" dirty="0" smtClean="0">
                          <a:latin typeface="+mj-lt"/>
                          <a:ea typeface="Calibri"/>
                        </a:rPr>
                        <a:t>ASOCIADASESTUDIANTE </a:t>
                      </a:r>
                      <a:r>
                        <a:rPr lang="es-CL" sz="1000" b="1" dirty="0">
                          <a:latin typeface="+mj-lt"/>
                          <a:ea typeface="Calibri"/>
                        </a:rPr>
                        <a:t>DEL TALLER (trabajo autónomo)</a:t>
                      </a:r>
                      <a:endParaRPr lang="es-CL" sz="1000" dirty="0">
                        <a:latin typeface="+mj-lt"/>
                        <a:ea typeface="Calibri"/>
                      </a:endParaRPr>
                    </a:p>
                  </a:txBody>
                  <a:tcPr marL="39649" marR="39649" marT="0" marB="0"/>
                </a:tc>
                <a:tc gridSpan="2">
                  <a:txBody>
                    <a:bodyPr/>
                    <a:lstStyle/>
                    <a:p>
                      <a:pPr algn="ctr">
                        <a:lnSpc>
                          <a:spcPct val="115000"/>
                        </a:lnSpc>
                        <a:spcAft>
                          <a:spcPts val="1000"/>
                        </a:spcAft>
                      </a:pPr>
                      <a:r>
                        <a:rPr lang="es-CL" sz="1000" b="1" dirty="0">
                          <a:latin typeface="+mj-lt"/>
                          <a:ea typeface="Calibri"/>
                        </a:rPr>
                        <a:t>ACTIVIDADES  CON  EL ESTUDIANTADO </a:t>
                      </a:r>
                      <a:endParaRPr lang="es-CL" sz="1000" dirty="0">
                        <a:latin typeface="+mj-lt"/>
                        <a:ea typeface="Calibri"/>
                      </a:endParaRPr>
                    </a:p>
                  </a:txBody>
                  <a:tcPr marL="39649" marR="39649" marT="0" marB="0"/>
                </a:tc>
                <a:tc hMerge="1">
                  <a:txBody>
                    <a:bodyPr/>
                    <a:lstStyle/>
                    <a:p>
                      <a:pPr algn="ctr">
                        <a:lnSpc>
                          <a:spcPct val="115000"/>
                        </a:lnSpc>
                        <a:spcAft>
                          <a:spcPts val="1000"/>
                        </a:spcAft>
                      </a:pPr>
                      <a:endParaRPr lang="es-CL" sz="1000" dirty="0">
                        <a:latin typeface="+mj-lt"/>
                        <a:ea typeface="Calibri"/>
                      </a:endParaRPr>
                    </a:p>
                  </a:txBody>
                  <a:tcPr marL="39649" marR="39649" marT="0" marB="0"/>
                </a:tc>
                <a:tc>
                  <a:txBody>
                    <a:bodyPr/>
                    <a:lstStyle/>
                    <a:p>
                      <a:pPr marL="0" marR="0" indent="0" algn="ctr" defTabSz="914400" rtl="0" eaLnBrk="1" fontAlgn="auto" latinLnBrk="0" hangingPunct="1">
                        <a:lnSpc>
                          <a:spcPct val="115000"/>
                        </a:lnSpc>
                        <a:spcBef>
                          <a:spcPts val="0"/>
                        </a:spcBef>
                        <a:spcAft>
                          <a:spcPts val="1000"/>
                        </a:spcAft>
                        <a:buClr>
                          <a:srgbClr val="000000"/>
                        </a:buClr>
                        <a:buSzTx/>
                        <a:buFont typeface="Arial"/>
                        <a:buNone/>
                        <a:tabLst/>
                        <a:defRPr/>
                      </a:pPr>
                      <a:r>
                        <a:rPr lang="es-CL" sz="1000" b="1" i="0" u="none" strike="noStrike" cap="none" dirty="0" smtClean="0">
                          <a:solidFill>
                            <a:schemeClr val="tx1"/>
                          </a:solidFill>
                          <a:latin typeface="+mn-lt"/>
                          <a:ea typeface="Calibri"/>
                          <a:cs typeface="+mn-cs"/>
                          <a:sym typeface="Arial"/>
                        </a:rPr>
                        <a:t>FE CHA</a:t>
                      </a:r>
                      <a:endParaRPr lang="es-CL" sz="1000" b="0" i="0" u="none" strike="noStrike" cap="none" dirty="0" smtClean="0">
                        <a:solidFill>
                          <a:schemeClr val="tx1"/>
                        </a:solidFill>
                        <a:latin typeface="+mn-lt"/>
                        <a:ea typeface="Calibri"/>
                        <a:cs typeface="+mn-cs"/>
                        <a:sym typeface="Arial"/>
                      </a:endParaRPr>
                    </a:p>
                    <a:p>
                      <a:pPr algn="ctr">
                        <a:lnSpc>
                          <a:spcPct val="115000"/>
                        </a:lnSpc>
                        <a:spcAft>
                          <a:spcPts val="1000"/>
                        </a:spcAft>
                      </a:pPr>
                      <a:endParaRPr lang="es-CL" sz="1000" dirty="0">
                        <a:latin typeface="+mj-lt"/>
                        <a:ea typeface="Calibri"/>
                      </a:endParaRPr>
                    </a:p>
                  </a:txBody>
                  <a:tcPr marL="39649" marR="39649" marT="0" marB="0"/>
                </a:tc>
              </a:tr>
            </a:tbl>
          </a:graphicData>
        </a:graphic>
      </p:graphicFrame>
      <p:pic>
        <p:nvPicPr>
          <p:cNvPr id="31784" name="Imagen 7"/>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896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799500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552450" y="982663"/>
            <a:ext cx="8229600" cy="5322887"/>
          </a:xfrm>
        </p:spPr>
        <p:txBody>
          <a:bodyPr/>
          <a:lstStyle/>
          <a:p>
            <a:pPr algn="l" eaLnBrk="1" fontAlgn="auto" hangingPunct="1">
              <a:lnSpc>
                <a:spcPct val="115000"/>
              </a:lnSpc>
              <a:spcAft>
                <a:spcPts val="1000"/>
              </a:spcAft>
              <a:buFont typeface="Calibri"/>
              <a:buNone/>
              <a:defRPr/>
            </a:pPr>
            <a:r>
              <a:rPr lang="es-CL" sz="2800" b="1" dirty="0">
                <a:solidFill>
                  <a:schemeClr val="dk1"/>
                </a:solidFill>
                <a:latin typeface="+mj-lt"/>
                <a:ea typeface="Calibri"/>
                <a:cs typeface="Calibri"/>
                <a:sym typeface="Calibri"/>
              </a:rPr>
              <a:t>Unidad 3: Resultados de Aprendizaje:</a:t>
            </a:r>
            <a:r>
              <a:rPr lang="es-CL" sz="2800" dirty="0">
                <a:solidFill>
                  <a:schemeClr val="dk1"/>
                </a:solidFill>
                <a:latin typeface="+mj-lt"/>
                <a:ea typeface="Calibri"/>
                <a:cs typeface="Calibri"/>
                <a:sym typeface="Calibri"/>
              </a:rPr>
              <a:t/>
            </a:r>
            <a:br>
              <a:rPr lang="es-CL" sz="2800" dirty="0">
                <a:solidFill>
                  <a:schemeClr val="dk1"/>
                </a:solidFill>
                <a:latin typeface="+mj-lt"/>
                <a:ea typeface="Calibri"/>
                <a:cs typeface="Calibri"/>
                <a:sym typeface="Calibri"/>
              </a:rPr>
            </a:br>
            <a:r>
              <a:rPr lang="es-CL" sz="2800" dirty="0" smtClean="0">
                <a:solidFill>
                  <a:schemeClr val="dk1"/>
                </a:solidFill>
                <a:latin typeface="+mj-lt"/>
                <a:ea typeface="Calibri"/>
                <a:cs typeface="Calibri"/>
                <a:sym typeface="Calibri"/>
              </a:rPr>
              <a:t/>
            </a:r>
            <a:br>
              <a:rPr lang="es-CL" sz="2800" dirty="0" smtClean="0">
                <a:solidFill>
                  <a:schemeClr val="dk1"/>
                </a:solidFill>
                <a:latin typeface="+mj-lt"/>
                <a:ea typeface="Calibri"/>
                <a:cs typeface="Calibri"/>
                <a:sym typeface="Calibri"/>
              </a:rPr>
            </a:br>
            <a:r>
              <a:rPr lang="es-CL" sz="2800" dirty="0" smtClean="0">
                <a:solidFill>
                  <a:schemeClr val="dk1"/>
                </a:solidFill>
                <a:latin typeface="+mj-lt"/>
                <a:sym typeface="Calibri"/>
              </a:rPr>
              <a:t>Identificar </a:t>
            </a:r>
            <a:r>
              <a:rPr lang="es-CL" sz="2800" dirty="0">
                <a:solidFill>
                  <a:schemeClr val="dk1"/>
                </a:solidFill>
                <a:latin typeface="+mj-lt"/>
                <a:sym typeface="Calibri"/>
              </a:rPr>
              <a:t>oportunidades de mejora  en el contexto actual a partir de las documentaciones Institucionales y entrevistas realizadas.</a:t>
            </a:r>
            <a:br>
              <a:rPr lang="es-CL" sz="2800" dirty="0">
                <a:solidFill>
                  <a:schemeClr val="dk1"/>
                </a:solidFill>
                <a:latin typeface="+mj-lt"/>
                <a:sym typeface="Calibri"/>
              </a:rPr>
            </a:br>
            <a:r>
              <a:rPr lang="es-CL" sz="2800" dirty="0" smtClean="0">
                <a:solidFill>
                  <a:schemeClr val="dk1"/>
                </a:solidFill>
                <a:latin typeface="+mj-lt"/>
                <a:sym typeface="Calibri"/>
              </a:rPr>
              <a:t/>
            </a:r>
            <a:br>
              <a:rPr lang="es-CL" sz="2800" dirty="0" smtClean="0">
                <a:solidFill>
                  <a:schemeClr val="dk1"/>
                </a:solidFill>
                <a:latin typeface="+mj-lt"/>
                <a:sym typeface="Calibri"/>
              </a:rPr>
            </a:br>
            <a:r>
              <a:rPr lang="es-CL" sz="2800" dirty="0" smtClean="0">
                <a:solidFill>
                  <a:schemeClr val="dk1"/>
                </a:solidFill>
                <a:latin typeface="+mj-lt"/>
                <a:sym typeface="Calibri"/>
              </a:rPr>
              <a:t>Reflexionar </a:t>
            </a:r>
            <a:r>
              <a:rPr lang="es-CL" sz="2800" dirty="0">
                <a:solidFill>
                  <a:schemeClr val="dk1"/>
                </a:solidFill>
                <a:latin typeface="+mj-lt"/>
                <a:sym typeface="Calibri"/>
              </a:rPr>
              <a:t>sobre la ética y responsabilidad docente con relación al respeto a los niños y a los demás actores educativos (educadora, familias, directivos), como base de la labor profesional</a:t>
            </a:r>
            <a:r>
              <a:rPr lang="es-CL" sz="2800" dirty="0" smtClean="0">
                <a:solidFill>
                  <a:schemeClr val="dk1"/>
                </a:solidFill>
                <a:latin typeface="+mj-lt"/>
                <a:sym typeface="Calibri"/>
              </a:rPr>
              <a:t>.</a:t>
            </a:r>
            <a:endParaRPr lang="es-CL" sz="4400" dirty="0">
              <a:solidFill>
                <a:schemeClr val="dk1"/>
              </a:solidFill>
              <a:latin typeface="Calibri"/>
              <a:ea typeface="Calibri"/>
              <a:cs typeface="Calibri"/>
              <a:sym typeface="Calibri"/>
            </a:endParaRPr>
          </a:p>
        </p:txBody>
      </p:sp>
      <p:pic>
        <p:nvPicPr>
          <p:cNvPr id="32771" name="Imagen 4"/>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9525"/>
            <a:ext cx="9137650" cy="896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467244648"/>
      </p:ext>
    </p:extLst>
  </p:cSld>
  <p:clrMapOvr>
    <a:masterClrMapping/>
  </p:clrMapOvr>
</p:sld>
</file>

<file path=ppt/theme/theme1.xml><?xml version="1.0" encoding="utf-8"?>
<a:theme xmlns:a="http://schemas.openxmlformats.org/drawingml/2006/main" name="5_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731</TotalTime>
  <Words>1562</Words>
  <Application>Microsoft Office PowerPoint</Application>
  <PresentationFormat>Presentación en pantalla (4:3)</PresentationFormat>
  <Paragraphs>225</Paragraphs>
  <Slides>12</Slides>
  <Notes>3</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5_Tema de Office</vt:lpstr>
      <vt:lpstr>Práctica 1</vt:lpstr>
      <vt:lpstr>Práctica P1 Ed Parvularia</vt:lpstr>
      <vt:lpstr>Diapositiva 3</vt:lpstr>
      <vt:lpstr>CRONOGRAMA DE TALLER DE PRÁCTICA 1 </vt:lpstr>
      <vt:lpstr>Diapositiva 5</vt:lpstr>
      <vt:lpstr>Unidad 2: Resultados de Aprendizaje: </vt:lpstr>
      <vt:lpstr>Diapositiva 7</vt:lpstr>
      <vt:lpstr>Diapositiva 8</vt:lpstr>
      <vt:lpstr>Unidad 3: Resultados de Aprendizaje:  Identificar oportunidades de mejora  en el contexto actual a partir de las documentaciones Institucionales y entrevistas realizadas.  Reflexionar sobre la ética y responsabilidad docente con relación al respeto a los niños y a los demás actores educativos (educadora, familias, directivos), como base de la labor profesional.</vt:lpstr>
      <vt:lpstr>Diapositiva 10</vt:lpstr>
      <vt:lpstr>Diapositiva 11</vt:lpstr>
      <vt:lpstr>1. Contextualización:  Aspectos del centro, modalidad pandemia y entrevista. (30%)  2.Diseño de propuesta: identificar objetivos, recursos, tiempos y proyecciones de la propuesta (40%)     3.Portafolio reflexivo: (30%):  -  Bitácora de preguntas orientadoras, -  Reflexión final del proceso y retroalimentación de la propuesta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Prácticas Pedagógicas  Escuela de Educación</dc:title>
  <dc:creator>Samsung</dc:creator>
  <cp:lastModifiedBy>Usuario</cp:lastModifiedBy>
  <cp:revision>111</cp:revision>
  <dcterms:modified xsi:type="dcterms:W3CDTF">2020-09-28T00:32:41Z</dcterms:modified>
</cp:coreProperties>
</file>